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5" r:id="rId3"/>
    <p:sldId id="257" r:id="rId4"/>
    <p:sldId id="258" r:id="rId5"/>
    <p:sldId id="292" r:id="rId6"/>
    <p:sldId id="293" r:id="rId7"/>
    <p:sldId id="294" r:id="rId8"/>
    <p:sldId id="288" r:id="rId9"/>
    <p:sldId id="289" r:id="rId10"/>
    <p:sldId id="290" r:id="rId11"/>
    <p:sldId id="291" r:id="rId12"/>
    <p:sldId id="259" r:id="rId13"/>
    <p:sldId id="285" r:id="rId14"/>
    <p:sldId id="282" r:id="rId15"/>
    <p:sldId id="286" r:id="rId16"/>
    <p:sldId id="287" r:id="rId17"/>
    <p:sldId id="274" r:id="rId18"/>
    <p:sldId id="26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796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6" autoAdjust="0"/>
    <p:restoredTop sz="94660"/>
  </p:normalViewPr>
  <p:slideViewPr>
    <p:cSldViewPr>
      <p:cViewPr varScale="1">
        <p:scale>
          <a:sx n="91" d="100"/>
          <a:sy n="91" d="100"/>
        </p:scale>
        <p:origin x="-12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1EC5F87B-831A-4394-BABB-8AF20B43EE29}" type="datetimeFigureOut">
              <a:rPr lang="en-US"/>
              <a:pPr>
                <a:defRPr/>
              </a:pPr>
              <a:t>7/4/2014</a:t>
            </a:fld>
            <a:endParaRPr lang="en-US" dirty="0"/>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EDDB8C4D-0CAE-4B8C-9670-7F120616A6E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A66D4A91-240F-4AD3-B12D-CDA1B6AE2F71}" type="datetimeFigureOut">
              <a:rPr lang="en-US"/>
              <a:pPr>
                <a:defRPr/>
              </a:pPr>
              <a:t>7/4/2014</a:t>
            </a:fld>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325A28D6-63C5-4B9C-9A90-3B4A6D9BEAE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0937BC90-356A-484C-83A0-EB430E4B1411}" type="datetimeFigureOut">
              <a:rPr lang="en-US"/>
              <a:pPr>
                <a:defRPr/>
              </a:pPr>
              <a:t>7/4/2014</a:t>
            </a:fld>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B6D78BB1-2033-4FED-B514-1A09EBEE187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9C130708-1D4E-409C-BC30-3155C2D5D44B}" type="datetimeFigureOut">
              <a:rPr lang="en-US"/>
              <a:pPr>
                <a:defRPr/>
              </a:pPr>
              <a:t>7/4/2014</a:t>
            </a:fld>
            <a:endParaRPr lang="en-US" dirty="0"/>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E9542868-B785-4EF1-8D86-14B96EE0FDB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58D9F392-1275-4428-B2CD-02D2FB7D961B}" type="datetimeFigureOut">
              <a:rPr lang="en-US"/>
              <a:pPr>
                <a:defRPr/>
              </a:pPr>
              <a:t>7/4/2014</a:t>
            </a:fld>
            <a:endParaRPr lang="en-US" dirty="0"/>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E09FBB2B-2D52-436A-A76C-422922661F5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B5DD981-E02B-4225-93F1-47FAF17C46B4}" type="datetimeFigureOut">
              <a:rPr lang="en-US"/>
              <a:pPr>
                <a:defRPr/>
              </a:pPr>
              <a:t>7/4/2014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6C49C7F-7923-47D7-A727-4BF576D0F6E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E8B997FC-33A3-422D-89DA-3888F3ED3F0D}" type="datetimeFigureOut">
              <a:rPr lang="en-US"/>
              <a:pPr>
                <a:defRPr/>
              </a:pPr>
              <a:t>7/4/2014</a:t>
            </a:fld>
            <a:endParaRPr lang="en-US" dirty="0"/>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BD55B957-9DF4-4CC2-AC9D-9708617D72C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BC3189F-1D26-47A9-96E9-099ACB0D1E49}" type="datetimeFigureOut">
              <a:rPr lang="en-US"/>
              <a:pPr>
                <a:defRPr/>
              </a:pPr>
              <a:t>7/4/2014</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BB43813-9E33-4483-A3D5-FE2AA453B81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A572CDD7-AB52-4495-B821-438D1DAFD933}" type="datetimeFigureOut">
              <a:rPr lang="en-US"/>
              <a:pPr>
                <a:defRPr/>
              </a:pPr>
              <a:t>7/4/2014</a:t>
            </a:fld>
            <a:endParaRPr lang="en-US" dirty="0"/>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6858EA39-2925-4DA1-B085-D4895CD464F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5A60E414-60E4-42CC-85C6-6EF709A8E083}" type="datetimeFigureOut">
              <a:rPr lang="en-US"/>
              <a:pPr>
                <a:defRPr/>
              </a:pPr>
              <a:t>7/4/2014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8970C7A-3C84-48F8-A6CD-8D4A311016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146A2079-9443-409D-82DD-513473F07708}" type="datetimeFigureOut">
              <a:rPr lang="en-US"/>
              <a:pPr>
                <a:defRPr/>
              </a:pPr>
              <a:t>7/4/2014</a:t>
            </a:fld>
            <a:endParaRPr lang="en-US" dirty="0"/>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00A3B31B-7859-4FF9-81B7-0E39C3A734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467DA398-8870-427B-AD60-E7051B783AD6}" type="datetimeFigureOut">
              <a:rPr lang="en-US"/>
              <a:pPr>
                <a:defRPr/>
              </a:pPr>
              <a:t>7/4/2014</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dirty="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cs typeface="+mn-cs"/>
              </a:defRPr>
            </a:lvl1pPr>
            <a:extLst/>
          </a:lstStyle>
          <a:p>
            <a:pPr>
              <a:defRPr/>
            </a:pPr>
            <a:fld id="{92A7D87C-A883-4CC1-950C-06B585ADBB0A}"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rMo0W0lwvnI" TargetMode="External"/><Relationship Id="rId2" Type="http://schemas.openxmlformats.org/officeDocument/2006/relationships/hyperlink" Target="http://www.occultations.org/meetings/NA/2013Meeting/R-OTE%202013%20IOTA%20Conference.pdf" TargetMode="External"/><Relationship Id="rId1" Type="http://schemas.openxmlformats.org/officeDocument/2006/relationships/slideLayout" Target="../slideLayouts/slideLayout2.xml"/><Relationship Id="rId4" Type="http://schemas.openxmlformats.org/officeDocument/2006/relationships/hyperlink" Target="http://www.youtube.com/watch?v=7urp7WYpzJ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sz="9600" dirty="0" smtClean="0">
                <a:solidFill>
                  <a:schemeClr val="tx2">
                    <a:satMod val="200000"/>
                  </a:schemeClr>
                </a:solidFill>
              </a:rPr>
              <a:t>R-OTE 3.8.2</a:t>
            </a:r>
            <a:endParaRPr lang="en-US" sz="9600" dirty="0">
              <a:solidFill>
                <a:schemeClr val="tx2">
                  <a:satMod val="200000"/>
                </a:schemeClr>
              </a:solidFill>
            </a:endParaRPr>
          </a:p>
        </p:txBody>
      </p:sp>
      <p:sp>
        <p:nvSpPr>
          <p:cNvPr id="13314" name="Subtitle 2"/>
          <p:cNvSpPr>
            <a:spLocks noGrp="1"/>
          </p:cNvSpPr>
          <p:nvPr>
            <p:ph type="subTitle" idx="1"/>
          </p:nvPr>
        </p:nvSpPr>
        <p:spPr>
          <a:xfrm>
            <a:off x="914400" y="2835275"/>
            <a:ext cx="7772400" cy="1508125"/>
          </a:xfrm>
        </p:spPr>
        <p:txBody>
          <a:bodyPr/>
          <a:lstStyle/>
          <a:p>
            <a:pPr>
              <a:spcBef>
                <a:spcPct val="0"/>
              </a:spcBef>
            </a:pPr>
            <a:r>
              <a:rPr lang="en-US" smtClean="0"/>
              <a:t>Updated Release of R-Code Occultation Timing Extractor</a:t>
            </a:r>
          </a:p>
          <a:p>
            <a:pPr>
              <a:spcBef>
                <a:spcPct val="0"/>
              </a:spcBef>
            </a:pPr>
            <a:r>
              <a:rPr lang="en-US" smtClean="0"/>
              <a:t>Programmed by Robert L. (Bob) Anderson</a:t>
            </a:r>
          </a:p>
          <a:p>
            <a:pPr>
              <a:spcBef>
                <a:spcPct val="0"/>
              </a:spcBef>
            </a:pPr>
            <a:r>
              <a:rPr lang="en-US" smtClean="0"/>
              <a:t>Presentation by Tony George at the 2014 Bethesda, Maryland </a:t>
            </a:r>
          </a:p>
          <a:p>
            <a:pPr>
              <a:spcBef>
                <a:spcPct val="0"/>
              </a:spcBef>
            </a:pPr>
            <a:r>
              <a:rPr lang="en-US" smtClean="0"/>
              <a:t>IOTA Conference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1"/>
          <p:cNvSpPr>
            <a:spLocks noGrp="1"/>
          </p:cNvSpPr>
          <p:nvPr>
            <p:ph type="title"/>
          </p:nvPr>
        </p:nvSpPr>
        <p:spPr>
          <a:xfrm>
            <a:off x="914400" y="304800"/>
            <a:ext cx="7772400" cy="630238"/>
          </a:xfrm>
        </p:spPr>
        <p:txBody>
          <a:bodyPr/>
          <a:lstStyle/>
          <a:p>
            <a:pPr fontAlgn="auto">
              <a:spcAft>
                <a:spcPts val="0"/>
              </a:spcAft>
              <a:defRPr/>
            </a:pPr>
            <a:r>
              <a:rPr lang="en-US" sz="3200" dirty="0" smtClean="0">
                <a:solidFill>
                  <a:schemeClr val="tx2">
                    <a:satMod val="200000"/>
                  </a:schemeClr>
                </a:solidFill>
              </a:rPr>
              <a:t>R-OTE Sub-frame timing discussion</a:t>
            </a:r>
            <a:endParaRPr lang="en-US" sz="3200" dirty="0">
              <a:solidFill>
                <a:schemeClr val="tx2">
                  <a:satMod val="200000"/>
                </a:schemeClr>
              </a:solidFill>
            </a:endParaRPr>
          </a:p>
        </p:txBody>
      </p:sp>
      <p:pic>
        <p:nvPicPr>
          <p:cNvPr id="22531" name="Picture 2"/>
          <p:cNvPicPr>
            <a:picLocks noChangeAspect="1" noChangeArrowheads="1"/>
          </p:cNvPicPr>
          <p:nvPr/>
        </p:nvPicPr>
        <p:blipFill>
          <a:blip r:embed="rId3"/>
          <a:srcRect/>
          <a:stretch>
            <a:fillRect/>
          </a:stretch>
        </p:blipFill>
        <p:spPr bwMode="auto">
          <a:xfrm>
            <a:off x="1981200" y="3962400"/>
            <a:ext cx="4914900" cy="2228850"/>
          </a:xfrm>
          <a:prstGeom prst="rect">
            <a:avLst/>
          </a:prstGeom>
          <a:noFill/>
          <a:ln w="9525">
            <a:noFill/>
            <a:miter lim="800000"/>
            <a:headEnd/>
            <a:tailEnd/>
          </a:ln>
        </p:spPr>
      </p:pic>
      <p:pic>
        <p:nvPicPr>
          <p:cNvPr id="22532" name="Picture 5" descr="Sub-frame timing band higher equal noise symmetry.png"/>
          <p:cNvPicPr>
            <a:picLocks noChangeAspect="1"/>
          </p:cNvPicPr>
          <p:nvPr/>
        </p:nvPicPr>
        <p:blipFill>
          <a:blip r:embed="rId4"/>
          <a:srcRect/>
          <a:stretch>
            <a:fillRect/>
          </a:stretch>
        </p:blipFill>
        <p:spPr bwMode="auto">
          <a:xfrm>
            <a:off x="0" y="1219200"/>
            <a:ext cx="9144000" cy="1990725"/>
          </a:xfrm>
          <a:prstGeom prst="rect">
            <a:avLst/>
          </a:prstGeom>
          <a:noFill/>
          <a:ln w="9525">
            <a:noFill/>
            <a:miter lim="800000"/>
            <a:headEnd/>
            <a:tailEnd/>
          </a:ln>
        </p:spPr>
      </p:pic>
      <p:sp>
        <p:nvSpPr>
          <p:cNvPr id="22533" name="TextBox 6"/>
          <p:cNvSpPr txBox="1">
            <a:spLocks noChangeArrowheads="1"/>
          </p:cNvSpPr>
          <p:nvPr/>
        </p:nvSpPr>
        <p:spPr bwMode="auto">
          <a:xfrm>
            <a:off x="1371600" y="3352800"/>
            <a:ext cx="6943725" cy="369888"/>
          </a:xfrm>
          <a:prstGeom prst="rect">
            <a:avLst/>
          </a:prstGeom>
          <a:noFill/>
          <a:ln w="9525">
            <a:noFill/>
            <a:miter lim="800000"/>
            <a:headEnd/>
            <a:tailEnd/>
          </a:ln>
        </p:spPr>
        <p:txBody>
          <a:bodyPr wrap="none">
            <a:spAutoFit/>
          </a:bodyPr>
          <a:lstStyle/>
          <a:p>
            <a:r>
              <a:rPr lang="en-US">
                <a:latin typeface="Corbel" pitchFamily="34" charset="0"/>
              </a:rPr>
              <a:t>Symmetrical noise: Actual D = 200.5  Measured D = 200.00 +1.5/- 0.50</a:t>
            </a: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686800" cy="630238"/>
          </a:xfrm>
        </p:spPr>
        <p:txBody>
          <a:bodyPr/>
          <a:lstStyle/>
          <a:p>
            <a:pPr algn="ctr" fontAlgn="auto">
              <a:spcAft>
                <a:spcPts val="0"/>
              </a:spcAft>
              <a:defRPr/>
            </a:pPr>
            <a:r>
              <a:rPr lang="en-US" sz="3200" dirty="0" smtClean="0">
                <a:solidFill>
                  <a:schemeClr val="tx2">
                    <a:satMod val="200000"/>
                  </a:schemeClr>
                </a:solidFill>
              </a:rPr>
              <a:t>Sub-frame timing discussion -- Summary</a:t>
            </a:r>
            <a:endParaRPr lang="en-US" sz="3200" dirty="0">
              <a:solidFill>
                <a:schemeClr val="tx2">
                  <a:satMod val="200000"/>
                </a:schemeClr>
              </a:solidFill>
            </a:endParaRPr>
          </a:p>
        </p:txBody>
      </p:sp>
      <p:sp>
        <p:nvSpPr>
          <p:cNvPr id="23554" name="TextBox 7"/>
          <p:cNvSpPr txBox="1">
            <a:spLocks noChangeArrowheads="1"/>
          </p:cNvSpPr>
          <p:nvPr/>
        </p:nvSpPr>
        <p:spPr bwMode="auto">
          <a:xfrm>
            <a:off x="914400" y="1219200"/>
            <a:ext cx="6986588" cy="5491163"/>
          </a:xfrm>
          <a:prstGeom prst="rect">
            <a:avLst/>
          </a:prstGeom>
          <a:noFill/>
          <a:ln w="9525">
            <a:noFill/>
            <a:miter lim="800000"/>
            <a:headEnd/>
            <a:tailEnd/>
          </a:ln>
        </p:spPr>
        <p:txBody>
          <a:bodyPr>
            <a:spAutoFit/>
          </a:bodyPr>
          <a:lstStyle/>
          <a:p>
            <a:r>
              <a:rPr lang="en-US" sz="2400">
                <a:latin typeface="Corbel" pitchFamily="34" charset="0"/>
              </a:rPr>
              <a:t>Different occultation extraction programs deal with sub-frame timing in different ways:</a:t>
            </a:r>
          </a:p>
          <a:p>
            <a:endParaRPr lang="en-US">
              <a:latin typeface="Corbel" pitchFamily="34" charset="0"/>
            </a:endParaRPr>
          </a:p>
          <a:p>
            <a:pPr>
              <a:buFont typeface="Arial" charset="0"/>
              <a:buChar char="•"/>
            </a:pPr>
            <a:r>
              <a:rPr lang="en-US">
                <a:latin typeface="Corbel" pitchFamily="34" charset="0"/>
              </a:rPr>
              <a:t>AOTA – never uses sub-frame timing.  Only integer timing  is used regardless of the signal-to-noise level.  For light curves with high signal-to-noise ratios, AOTA will limit the precision of the occultation timing analysis.  The integer timing result will be bracketed by error bars determined from Monte Carlo methods.</a:t>
            </a:r>
          </a:p>
          <a:p>
            <a:pPr>
              <a:buFont typeface="Arial" charset="0"/>
              <a:buChar char="•"/>
            </a:pPr>
            <a:endParaRPr lang="en-US">
              <a:latin typeface="Corbel" pitchFamily="34" charset="0"/>
            </a:endParaRPr>
          </a:p>
          <a:p>
            <a:pPr>
              <a:buFont typeface="Arial" charset="0"/>
              <a:buChar char="•"/>
            </a:pPr>
            <a:r>
              <a:rPr lang="en-US">
                <a:latin typeface="Corbel" pitchFamily="34" charset="0"/>
              </a:rPr>
              <a:t>Occular – always uses sub-frame timing, even when the signal-to-noise level is too low to warrant the implied precision.  Since error bars are determined from Monte Carlo methods, no harm is done, since the ‘over precise’ answer will occur within the error bars.</a:t>
            </a:r>
          </a:p>
          <a:p>
            <a:pPr>
              <a:buFont typeface="Arial" charset="0"/>
              <a:buChar char="•"/>
            </a:pPr>
            <a:endParaRPr lang="en-US">
              <a:latin typeface="Corbel" pitchFamily="34" charset="0"/>
            </a:endParaRPr>
          </a:p>
          <a:p>
            <a:pPr>
              <a:buFont typeface="Arial" charset="0"/>
              <a:buChar char="•"/>
            </a:pPr>
            <a:r>
              <a:rPr lang="en-US">
                <a:latin typeface="Corbel" pitchFamily="34" charset="0"/>
              </a:rPr>
              <a:t>R-OTE – uses sub-frame time when justified by AIC statistical analysis, and uses integer  timing when sub-frame timing is not justified.   Error bars are determined by pre-processed tables of Monte Carlo simulations.  Error bars can be less than ½ frame duration when sub-frame timing is warranted.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fontAlgn="auto">
              <a:spcAft>
                <a:spcPts val="0"/>
              </a:spcAft>
              <a:defRPr/>
            </a:pPr>
            <a:r>
              <a:rPr lang="en-US" dirty="0" smtClean="0">
                <a:solidFill>
                  <a:schemeClr val="tx2">
                    <a:satMod val="200000"/>
                  </a:schemeClr>
                </a:solidFill>
              </a:rPr>
              <a:t>R-OTE 3.8.2 Special features</a:t>
            </a:r>
            <a:endParaRPr lang="en-US" dirty="0">
              <a:solidFill>
                <a:schemeClr val="tx2">
                  <a:satMod val="200000"/>
                </a:schemeClr>
              </a:solidFill>
            </a:endParaRPr>
          </a:p>
        </p:txBody>
      </p:sp>
      <p:sp>
        <p:nvSpPr>
          <p:cNvPr id="3" name="Content Placeholder 2"/>
          <p:cNvSpPr>
            <a:spLocks noGrp="1"/>
          </p:cNvSpPr>
          <p:nvPr>
            <p:ph idx="1"/>
          </p:nvPr>
        </p:nvSpPr>
        <p:spPr>
          <a:xfrm>
            <a:off x="914400" y="1752600"/>
            <a:ext cx="7772400" cy="4572000"/>
          </a:xfrm>
        </p:spPr>
        <p:txBody>
          <a:bodyPr>
            <a:normAutofit fontScale="92500" lnSpcReduction="20000"/>
          </a:bodyPr>
          <a:lstStyle/>
          <a:p>
            <a:pPr marL="411480" fontAlgn="auto">
              <a:spcAft>
                <a:spcPts val="0"/>
              </a:spcAft>
              <a:buFont typeface="Wingdings"/>
              <a:buChar char=""/>
              <a:defRPr/>
            </a:pPr>
            <a:r>
              <a:rPr lang="en-US" dirty="0" smtClean="0"/>
              <a:t>Gradual-transition-event User selectable confidence intervals supported:</a:t>
            </a:r>
          </a:p>
          <a:p>
            <a:pPr marL="740664" lvl="1" fontAlgn="auto">
              <a:spcAft>
                <a:spcPts val="0"/>
              </a:spcAft>
              <a:buFont typeface="Wingdings"/>
              <a:buChar char=""/>
              <a:defRPr/>
            </a:pPr>
            <a:r>
              <a:rPr lang="en-US" dirty="0" smtClean="0"/>
              <a:t>68.3%</a:t>
            </a:r>
          </a:p>
          <a:p>
            <a:pPr marL="740664" lvl="1" fontAlgn="auto">
              <a:spcAft>
                <a:spcPts val="0"/>
              </a:spcAft>
              <a:buFont typeface="Wingdings"/>
              <a:buChar char=""/>
              <a:defRPr/>
            </a:pPr>
            <a:r>
              <a:rPr lang="en-US" dirty="0" smtClean="0"/>
              <a:t>90%</a:t>
            </a:r>
          </a:p>
          <a:p>
            <a:pPr marL="740664" lvl="1" fontAlgn="auto">
              <a:spcAft>
                <a:spcPts val="0"/>
              </a:spcAft>
              <a:buFont typeface="Wingdings"/>
              <a:buChar char=""/>
              <a:defRPr/>
            </a:pPr>
            <a:r>
              <a:rPr lang="en-US" dirty="0" smtClean="0"/>
              <a:t>95%</a:t>
            </a:r>
          </a:p>
          <a:p>
            <a:pPr marL="740664" lvl="1" fontAlgn="auto">
              <a:spcAft>
                <a:spcPts val="0"/>
              </a:spcAft>
              <a:buFont typeface="Wingdings"/>
              <a:buChar char=""/>
              <a:defRPr/>
            </a:pPr>
            <a:r>
              <a:rPr lang="en-US" dirty="0" smtClean="0"/>
              <a:t>99% </a:t>
            </a:r>
          </a:p>
          <a:p>
            <a:pPr marL="740664" lvl="1" fontAlgn="auto">
              <a:spcAft>
                <a:spcPts val="0"/>
              </a:spcAft>
              <a:buFont typeface="Wingdings"/>
              <a:buNone/>
              <a:defRPr/>
            </a:pPr>
            <a:endParaRPr lang="en-US" dirty="0" smtClean="0"/>
          </a:p>
          <a:p>
            <a:pPr marL="411480" fontAlgn="auto">
              <a:spcAft>
                <a:spcPts val="0"/>
              </a:spcAft>
              <a:buFont typeface="Wingdings"/>
              <a:buChar char=""/>
              <a:defRPr/>
            </a:pPr>
            <a:r>
              <a:rPr lang="en-US" dirty="0" smtClean="0"/>
              <a:t>Fourier filtering of the following types of light curve interference:</a:t>
            </a:r>
          </a:p>
          <a:p>
            <a:pPr marL="740664" lvl="1" fontAlgn="auto">
              <a:spcAft>
                <a:spcPts val="0"/>
              </a:spcAft>
              <a:buFont typeface="Wingdings"/>
              <a:buChar char=""/>
              <a:defRPr/>
            </a:pPr>
            <a:r>
              <a:rPr lang="en-US" dirty="0" smtClean="0"/>
              <a:t>AC voltage interference</a:t>
            </a:r>
          </a:p>
          <a:p>
            <a:pPr marL="740664" lvl="1" fontAlgn="auto">
              <a:spcAft>
                <a:spcPts val="0"/>
              </a:spcAft>
              <a:buFont typeface="Wingdings"/>
              <a:buChar char=""/>
              <a:defRPr/>
            </a:pPr>
            <a:r>
              <a:rPr lang="en-US" dirty="0" smtClean="0"/>
              <a:t>Drift scan </a:t>
            </a:r>
            <a:r>
              <a:rPr lang="en-US" dirty="0" err="1" smtClean="0"/>
              <a:t>microlensing</a:t>
            </a:r>
            <a:r>
              <a:rPr lang="en-US" dirty="0" smtClean="0"/>
              <a:t> cyclic variation</a:t>
            </a:r>
          </a:p>
          <a:p>
            <a:pPr marL="740664" lvl="1" fontAlgn="auto">
              <a:spcAft>
                <a:spcPts val="0"/>
              </a:spcAft>
              <a:buFont typeface="Wingdings"/>
              <a:buChar char=""/>
              <a:defRPr/>
            </a:pPr>
            <a:r>
              <a:rPr lang="en-US" dirty="0" smtClean="0"/>
              <a:t>Scintillation (experimental)</a:t>
            </a:r>
          </a:p>
          <a:p>
            <a:pPr marL="411480" fontAlgn="auto">
              <a:spcAft>
                <a:spcPts val="0"/>
              </a:spcAft>
              <a:buFont typeface="Wingdings"/>
              <a:buChar char=""/>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152400"/>
            <a:ext cx="8686800" cy="914400"/>
          </a:xfrm>
        </p:spPr>
        <p:txBody>
          <a:bodyPr/>
          <a:lstStyle/>
          <a:p>
            <a:pPr algn="ctr" fontAlgn="auto">
              <a:spcAft>
                <a:spcPts val="0"/>
              </a:spcAft>
              <a:defRPr/>
            </a:pPr>
            <a:r>
              <a:rPr lang="en-US" sz="2400" dirty="0" smtClean="0">
                <a:solidFill>
                  <a:schemeClr val="tx2">
                    <a:satMod val="200000"/>
                  </a:schemeClr>
                </a:solidFill>
              </a:rPr>
              <a:t>Explanation of Special Features</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t>
            </a:r>
            <a:r>
              <a:rPr lang="en-US" sz="2400" dirty="0" smtClean="0">
                <a:solidFill>
                  <a:schemeClr val="accent3"/>
                </a:solidFill>
              </a:rPr>
              <a:t>Gradual-transition-event User selectable confidence intervals supported: 68.3% 90% 95% 99% </a:t>
            </a: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endParaRPr lang="en-US" sz="2400" dirty="0">
              <a:solidFill>
                <a:schemeClr val="tx2">
                  <a:satMod val="200000"/>
                </a:schemeClr>
              </a:solidFill>
            </a:endParaRPr>
          </a:p>
        </p:txBody>
      </p:sp>
      <p:sp>
        <p:nvSpPr>
          <p:cNvPr id="25602"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5603"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pic>
        <p:nvPicPr>
          <p:cNvPr id="25604" name="Picture 1"/>
          <p:cNvPicPr>
            <a:picLocks noChangeAspect="1" noChangeArrowheads="1"/>
          </p:cNvPicPr>
          <p:nvPr/>
        </p:nvPicPr>
        <p:blipFill>
          <a:blip r:embed="rId2"/>
          <a:srcRect/>
          <a:stretch>
            <a:fillRect/>
          </a:stretch>
        </p:blipFill>
        <p:spPr bwMode="auto">
          <a:xfrm>
            <a:off x="3124200" y="2133600"/>
            <a:ext cx="3127375"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0"/>
            <a:ext cx="8686800" cy="914400"/>
          </a:xfrm>
        </p:spPr>
        <p:txBody>
          <a:bodyPr wrap="square" lIns="91440" tIns="45720" rIns="91440" bIns="45720" numCol="1" anchorCtr="0" compatLnSpc="1">
            <a:prstTxWarp prst="textNoShape">
              <a:avLst/>
            </a:prstTxWarp>
          </a:bodyPr>
          <a:lstStyle/>
          <a:p>
            <a:pPr marL="342900" indent="-342900" algn="ctr">
              <a:spcBef>
                <a:spcPct val="20000"/>
              </a:spcBef>
            </a:pPr>
            <a:r>
              <a:rPr lang="en-US" sz="2400" smtClean="0"/>
              <a:t>Explanation of Special features</a:t>
            </a:r>
            <a:br>
              <a:rPr lang="en-US" sz="2400" smtClean="0"/>
            </a:br>
            <a:r>
              <a:rPr lang="en-US" sz="2400" smtClean="0">
                <a:solidFill>
                  <a:srgbClr val="000000"/>
                </a:solidFill>
              </a:rPr>
              <a:t/>
            </a:r>
            <a:br>
              <a:rPr lang="en-US" sz="2400" smtClean="0">
                <a:solidFill>
                  <a:srgbClr val="000000"/>
                </a:solidFill>
              </a:rPr>
            </a:br>
            <a:r>
              <a:rPr lang="en-US" sz="2400" smtClean="0">
                <a:solidFill>
                  <a:srgbClr val="000000"/>
                </a:solidFill>
              </a:rPr>
              <a:t> </a:t>
            </a:r>
            <a:r>
              <a:rPr lang="en-US" sz="2400" smtClean="0">
                <a:solidFill>
                  <a:srgbClr val="FFC000"/>
                </a:solidFill>
              </a:rPr>
              <a:t>Fourier filtering of </a:t>
            </a:r>
            <a:r>
              <a:rPr lang="en-US" sz="2400" smtClean="0">
                <a:solidFill>
                  <a:srgbClr val="FFC000"/>
                </a:solidFill>
                <a:latin typeface="Corbel" pitchFamily="34" charset="0"/>
              </a:rPr>
              <a:t>AC voltage interference</a:t>
            </a:r>
            <a:r>
              <a:rPr lang="en-US" sz="2400" smtClean="0">
                <a:solidFill>
                  <a:srgbClr val="000000"/>
                </a:solidFill>
              </a:rPr>
              <a:t/>
            </a:r>
            <a:br>
              <a:rPr lang="en-US" sz="2400" smtClean="0">
                <a:solidFill>
                  <a:srgbClr val="000000"/>
                </a:solidFill>
              </a:rPr>
            </a:br>
            <a:r>
              <a:rPr lang="en-US" sz="2400" smtClean="0">
                <a:solidFill>
                  <a:srgbClr val="000000"/>
                </a:solidFill>
              </a:rPr>
              <a:t/>
            </a:r>
            <a:br>
              <a:rPr lang="en-US" sz="2400" smtClean="0">
                <a:solidFill>
                  <a:srgbClr val="000000"/>
                </a:solidFill>
              </a:rPr>
            </a:br>
            <a:endParaRPr lang="en-US" sz="2400" smtClean="0">
              <a:solidFill>
                <a:srgbClr val="000000"/>
              </a:solidFill>
            </a:endParaRPr>
          </a:p>
        </p:txBody>
      </p:sp>
      <p:sp>
        <p:nvSpPr>
          <p:cNvPr id="26626"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6627"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6628" name="AutoShape 2" descr="data:image/png;base64,iVBORw0KGgoAAAANSUhEUgAAA0UAAAELCAMAAAAhlN2yAAAAzFBMVEUAAAAAADoAAGYAOjoAOpAAZpAAZrY6AAA6ADo6AGY6OgA6Ojo6OmY6OpA6ZrY6kLY6kNtmAABmADpmAGZmOjpmOpBmZjpmZmZmZrZmkLZmkNtmtrZmtttmtv+QOgCQOjqQOmaQZjqQZmaQZpCQkDqQkGaQkLaQkNuQ27aQ29uQ2/+ZmZm2ZgC2Zjq2Zma2kDq2kJC2tma225C2/7a2///bkDrbkGbbkJDbtmbb27bb2//b/7bb/9vb////tmb/tpD/25D//7b//9v///8pyDphAAAACXBIWXMAAAc6AAAHOgGqxcQdAAAgAElEQVR4nO1dC4MkN3GWDbETSJy9EMBAFps4DsnVnQnhFkiCh9vV//9PmW7VU49u9WN2emfrs/d2pkctlaT6qkol9WyIDodjG8K1BXA4XjycRQ7HVjiLHI6tcBY5HFvhLHI4tsJZ5HBshbPI4dgKZ5HDsRXOIodjK5xFDsdWOIscjq1wFjkcW+Escji2wlnkcGyFs8jh2ApnkcOxFc4ih2MrnEUOx1Y4ixyOrXAWORxb4SxyOLbCWeRwbIWzyOHYCmeRw7EVziKHYyucRQ7HVjiLHI6tcBY5HFvhLHI4tsJZ5HBshbPI4diKGovehTM+e3ZRHI4XigqLHn/6fYxPX394fmEcjheJDhYFh8Oh0MOiPKLbYekE+5a7SjEXbm2xmxBOwVm0vpgLt7bYTQin0MWiIqJb3IzDccNwFjkcW+ER3fpiLtzaYjchnIKzaH0xF25tsesJ16O6R10XeQjouDKSCtaS0rtVPn3FsGjwSnBm67KfsLD8UX9upR+v7idkv3f/mWfR5oiuvKFst47Ocs9ULDNlxxLuCK0eV7iQivUU7e2EqXz2ynYWlXIdd7gni9meH0y4A7R6XOHg6izavC5aLtdRkHUVKtccLwFgfu0MZ9Ek8tUoVK45XgKuz6IrRHTUxLXjkklfdG3hjtfqcYW7fkS3oojFYhaxve/oUegr1llbVgwqn0Djw/1a3aHY7q12TbqzqHklPr4ZfNGn3RFd8fkecjVLXjTAmmTRa8JLj2MPENFlT+jNjGc54MtlX3DHRWf3eVj0EhT0kDL2C3UAFi0s0uGL5noD2e+ZopeL6KD8ZPeILpmdg0d0XQWfWTi01y8joltapBDDWTSNbl3oL/YqWISa+GpZNIcFd1x0mQKmr+FCEd1LWGkdUsZ+oZZHdAtCWGfRNMwab0EA0ayvevWQGprhkDK2hWoszedyw/JiSTrlmVnUvdVy9YiOMu1Tvmh5q42pWeLirhzRTc/9cwsHrWLFQHdFdLxAHV4c1hdJ3zpY1Gv3L8Ei/l4Xuy4a38EGFk35or7aAnTOrjIFc8W6aksFZyz0s7OoOXIVX9ShKKxzQVSwA9fyRXOAfo96gVBDvhypxaK1ed+6sEu6sMRE7rnH0+WLnhdhIueRfUDzODPS2kAuUMFnZlG3uiwwBNAl0xIM3pxGvc6i1fq5nUWrGbdxhJYvz6exfcKGSbgoi47qi7rpBCrMmWlu1Ow+te4OmmCGRatz0xMsusC6yMSSE0uyApUdvy417BcuE2dV1iVAex6yMBr6IjqeCBAV7MAqFq1/JhDoNcyUBSx7/jX3bC3oenf6acmZBOuQP+tL9XX2LObefch/ljynW4x5Z397+5CXW/P8dPd9AUhFZvtBOhdh6XwsZ9FyXwStT9pViGgdvmhBzX2Nz/qilSHdeG95dUF1kx0N9rUVvreFWB1yML+2w1a0ajQhJdJmfWyQFdSM+Onj4UsREj06BblERFdScw2LAsjrSUEuyqLQYNGQKVsz81AlYOeJaaqhCV11sWpYMkKVsruyKGf4umpHbW8YNF0hyFg02zGnIEJ8GSyakw/UDmelbJJAzp/te0BFWGRnCBSLhsi+uzr7uuaLJqas3PhoQ5UF1lRKN84KN3F133XRkK7vYdGc50i1pHmYGCZIvqihS0kitaGeyt4Ei8axCY2ek3IrovWzaL6DNIgx80WJRYGotJZF5fCM/WnUVjxuO9Wq+oy1gLe+ZoWbuLp7dmEHFrEJrYXYdtBhjkXaF70cFs0BkrVvpWCUeYWFEV3HEkSxyPRlZFHa1l4yxrbqGIt9U4CSkKHyqpSoVr163eGL6m1eOqLrZNEk2PRQ2NCsEFkUpwbPaBGgFX/xLEoaW7spRDOlMDM8BXLpKwHWFIuGcARTQ91Nqhpi7XRK6UqlTE6w5SxKHml6hIKV6zIs0iwFuxZcU21ShMAsMqO6lUVT4UFVkrkry4okO92IQvojOvTBpRfW3WMWQR+LoNJ0dbEvLLJBEjYoSePuVqmGyL5ITmql+D7rZku8eqvG36TlomFRaK3itApO+KI9IjrD0iFLHSYa7GyMLFrh4fWtgSO6duSvWATX90WpV7lh2JFFbILiPiya8UVSPOAmgkTNy7+MQNITUf0NtqTijRCnyxeZtU+q2LIo80WF+mahc5NFM+Msn9ZGJvdF086veVVXRxatkEy9TSrJLKpLRt0LUc/wZPtWkrkry74DqM8XzYH0tXITmSB6CbQ33VtzfiF7H3i7IGoWjXMBPMLjGCs16EtVKxYVvqghVS5v/TRq0GV5Oak039iZxjP9EyyKdV1torr61PWPQ9h/OrnVhNISU4VxOkEiuvrWHHtq1qsLsGjR99HV2t/IotJXAyhfNO4G7MaikKoDMu65LwqKRTISndummkXAHavNV5VF2eqlKG4Wc2C4Zb11GcRap7+ZRXkLha9L8zvji+ab6GJRao2KN3wRdi/Q3UdnkUoPtGtREV1l3QisKLhM6cs6Kx22FzXSYRzOD6ogNIznkQKzSE/VxJjUIzpliqFCpBqLkvWttlSySOU4SxYVfIFQu6pv6GJRqwZ5cIc+DSpsrjU4cVV/CkYyEzKqggM5MGqur4ykEi4EtQihgf0julkWdWU/zLqo4ovkeTk0at0rlIJvmY1O5+REwWWiccnHhtSwaKJDTRZRmqGXRYN4jVxblUXkT0cNtjtf+atsUvZmEfkiHlZcq4i/nKmu9alhkU1fqIJjc0tZxHmLeVyCRbRUVpah8EUzIEW1d0sd+mTDWKzti/LQYuprvsa9oLT6oUA590U0b5DNyNx4m+BK+hhbVqXKImjm2iyLcER4mRRi9vSmnZ5Y+qJKyqWHRRX5+W2wvigCKM3vrTZvgicBVO3RzBv6IjDFi6oUi4ib/euEC0R0pBXaMhgWdYgGGKjZu6UOCDztHF3VUbBm2heFlETgAIgGPS1kSxbNhCS5GDUW1XOqDRZN+yJFfbVYRF+U7Qflh5tMH2rp/yaLJkJM9VYnIkEN4pQvmkbJIm3UlFR0QDssYxFck0WzvshOWKMSWoHEYubS7ZLNpS43EPJb51gEFRal44xCn0UsIgdMqcTxnyCThCferP1vsUj3NGTFJQxNTZkAzzQg0wPRlKHPS4fdZFG+7VOlBfkikognLsoYlLCV1IIInoScReh70XalGQ2hZBEH7lQy0mpibxatXBepPi1gES3q8bmQWMwciEoYFjWkguz1FIvGU5I1FuGCSbGI1mNFFyv5r3Q1hYtYVGfT8cSxXdtZFqlknmqo2LXU+dqMRcH0XKagwSJjWuIkizIya69rPgDSC1HW+smDvFeV7qpONFiUBjzQBjRgWJeziANKKgm04AVSv44VyGIWhTD7ZFTliSjQv2eelAqqfKyUh+w11dn7pBdMvA+Z7Bweg0ANdbXNqhwh/YRg6zbj1ZA/byeXn+sIaizy+lW7ZtxaY6zeU9vNucuuVfuvxi7tI2T9qrRXHUOaDz1u+XjqPqv69Q15vayfIOVDLuPkzzyLlma6KSyXa+ZPQFTMWd5+8kVlngxvJ8mpy2kwWvKY2su4mN+HSHvcbLJ4g13ND7ogTPxwLaoaemG+yy4dUiepeTZRAPoppRoLBZFeTRmY4nIWhsSl+rGG4XeQSrPmzBUAI7p0sBy+Yj51cV0GfdGoGRgh19e+LfVKRexOrZ6pNAr0GYbQ5JZp6zXvAKkqdi/ILO/ti1awSJ5uiVEddmEWtZlEkwWk8lBlEUdnODbN5L6+DIbcwRagvEKkHEJE5aRGVWM0NTL5dgMxFA0AL+RQYwsWQd5LfCHDpcPArGup0ZxFkQeRLA09UsKcAbrfSGB2+MfbkaG1Yc7EqLFt9CDYaECSQpRxNp2vdlCKaBJFYDKmqdWp9DQQI5U4tV5hEWWOxrpDkPlHxat4mhz7r4tEvZR6Fr6oLlmQIsbNmLVnxqK0YmxlgCdYxANOFozCZssiXoHlvkjOlejayC2opslWkp7KHC1kkU5JZF3D0ShZRD0G1VGdXOd/zcLJ+KI0COP4Voe5zqIgehLGY/DUKJqQLhYVaUT1sWJRwFwCROOLANk8St30RREXw6lBkPnH8ezY0O9j0UP41ZtwN1nE9NaySIVRrJp1YShHzixCo592PDja0ywiG9Pli/CMHHZCohs5PSWujRshJwIh6okInENMtVR8kSEwR+FYgz6rl3qds0iFRjR8UDgJ9dKyiPJR1hcxHS1pTWY8RhM3pkqnfVGRF2Ha0EiFdFoQtb2TRTYmbrAIgOdVjhtQQhCiXG76IszLpn6jZwJiUSXpX6Avovsyfvdh+L9dRMtVsEhs9jSL0Beh6UCdi3iEXjIumS+qj46IY2VTSSFWTVmMkZ4rC86+SMI4ss46PEQ1CFEx2ugpsF1AF8FRFaudFdtsMeE1MOZiikWUm+e4JJLNxkozFuW+KNdqIDlqLDKyA19TvojyXmkSFYvIklRZpB+9s/GMtEPLLeIDFRaessZ0+CJesSGLQsSHrifRz6Luv47cxaK6ypNV5q3bpLwYTVR9kZi0DhbxWiGmRuiiUhTMyQTbSAqtzUSA7hepAS2dNYsCVc4cTdok7aZ/ioiu8EXq+wPyrhUs4r5qFrFq23BS3RKloaxumoMai8xahcy5inGBWIS+KCTLpZIlNRYFa1rqvkiqRj5E3CdawCKIxhfRe7Gcc/7oWSK6pSzCkGp0MxxOsx3ULML5WsgirBLHRnzCOLdAX4XNYo7qE0I2EcQpCt5I5Jj5okAs4pUURYw5i7Q6cm+FRQGPm1dZFGLkeIZikgqL+MyyHGxQrbE/LbUXKB4oh1lPNRcF4h0OLJD9SONP1pHbrLBoNDTax9VYpJMBqaEgo2RZFJSeBB61dFcEtJyAmwJo49By7uKLlhXZENHRdAeKSCmUb7CI8zLBxiB5neoNn+YC9EVEKRxCUpaMRfjVZzJh5CxxyaauMKOBlFpCQr4f6iwyOQogbkSsXlboeddIbBkUTVbNotRY0Cct1aIf69K+iLxXYOuTDzAqqbyXcaArqN50Ff0a51uqLLIxZsD43rKIVnOKRTwPOYvoGDlwn9Ao0D5W0qLUfYwIScK2ypKks1cWFtnOIjJ5sgEP2mVgOYhRYoegJq2sU96INeeYJi1LxykOPMEiDLbEmWqaecpHsPrSAywZi9Sdyhep2SFvUPoioTRqHbXKwyr9Sv8gbYWTmLynESMWoQqn/lNOWPkiw1DpjG5d2k76puO3gkXJ2olas41ssIhDdyUkZVY0iyhNwsOa/EidRaiYIfIwa1+EfodCbiBtYUWbwPOyiOawxaTUV1BfZcksEjuIgyxmgoZqnkXAKqZYhFpAbbC5zVgkvoiJzYQJbGCFRcRWDEso3k6TzbMTpTXWdhpj8UXYoOKmjKa8BIlWAH0fnmEQW4zuRmI2YF0SjbbHY6lutVQMJGI2PKkAfgeaEpSWtkQbYBvJMaZhEdFFBRicclKWIrJlMCzikSRFMizSDpW6DaRoeFohUi4l4AmImYXRpVhkJsKyiHSwdmuUPvGdWFyxaOhT0vh5FplATxRWtqvFlmWhP//lCHFCLRZJMAY0r+TcKHYK9EANOYkai+xmFjepxq3FIhZHB5aB9Yo+AJZFzn/Tx1xhFrhh4zQw1ITeb1PuN9LsqABkTCoULMKXEoCpWUK6KBbxUQLqQcGiiH5IsUjcLAXVibXykLFQh18GPPuTPsbePLsvCqADJ+oqvcj02mKaRZiAAfZFeiWyjEUUo1MJVG7dOckNBjkLDJwXoPQH3x5pQTrOqzg32q/RvigoX2SfZhDbG6XJbNyqLGKHwqEmBQV1XxTpFVntQEnLzARyAMG+iEJL8UU2/47Rm2ZRZD3OWUSPuFgWESUVi/QBuMwXSX95pYN3BzvgGOGKAVDUoeEaAwVhUVLnCZ2lvs1dWVYkmTydkgVNimBHzIKMRY1FgOzkvU7Y5Iuo5sjxcH57wLyATo0BexGxuLyWJRYBnccL2otFoRjacojqWAebHhkK6RYgD3UvLIvE6lJLBYvYF2HygWy6WGvlToWQzCKqnpbfxCcgqyTSkT4qOdlw2JQChXpimfhNjUUqHrcsQjOj/zAGzSpg78gXUTTL0w6yS6R9UlRXnp1FQusai4gEdanSAU8VDWgWJe3n5yXE5gCO0ySLVHqHlSu9VasHuoeKkYqzTQisDDEFBiBuV7a9sZOUhEJ6pRoj5lSJhkH7Ip5wzQtSEkqWVVkUZUVn5p+GK0lMOSxmEbkd5BIHUpF5p5SPWQR4R7IBQfkiaUlYxKce2FtYXwScIwgBz/FwQiNjEY215D9ATSXwWJFtyPUwVR34S/KZRfw1EA0WtRQ2KuWaubKwiJgH3tbUvqjNomTYBxdfyS5EGhCuzbKoFbsqqmQs4jY4N8P3UDGOn2kuQCsBSsC+CO0z+SKOLhSLyJOl7sZIEbgy30wWtTLWvkgENSziaEayyCiESrmlTitfhCOoAiFa9Uf2DZKiJ0NCwz4qPZlxxSKKlwFHnuUMQD/i5WikUGy0LaTEOHviizAi4fmqsSjI0BsWRdxNImdKyyixOMIZYRHGHjXl4n51XFlYRFhECiEKm4UtpiZcjweaGFXXBIv43waNjC/igRdexExYdafKb3LCjcN71Vl2GGifSUbJNrClhiC1pnYp5AbpCIVJOYtknIqukROTDa8QxLpkLAKpU5uGyC6Pm2Opg7gI4O8BEdrq7Tr2RUR4YRGbMvUVYhGYdJFnn3MRQEREFpGlinygkJWNLRr6IumoZlHyRSi2HPcR7hUsCrWvKc1weV9EW4DUMfYzMWay4bHSELUvov6ULOI1h7pQlSb9luaqLCqHSQ2dXgypOmOkPBhZvgj0XBgLDrJqSMILC6J8pFiknlTVLDKJBxwvEY6YLL4Iqxu/RCpyOg1NLjMTSPmYRdoXsS7TnlrEoRp7wgmxIC41Sq/pDjWytINuygb+OiCUTWXjcl9EoRftghsWBXZq5OSUuaAL4jPJ+0TmZ+6LwkV9EQla/wGgIxVsbce3qBqoH/iZvpf3kOVe0OXx1DrQverZTl2n/gmxImNQ9wRgFOWgrKeoT8sA8puqpba4LvyQ7g1qnPK+gL5Ht636X8gQ5YdeQpCyAPK8bdDjq+ev8t6UI3lsc2bO9fxyf6O9IR9D0o/qXOuxA9VnKoT9KsYzluNo5FAvuY1MN+b03VjVBSzq9kVIaOOLAJQ1Us3zWo8cWKoLdFiBveTwjBcakFVGdcpBF4paMHKkBIAYL3U3CQf6iv5cBSTaF6GEQWIUilJRwDQ5IpwIhWonPo1rjZTdlyEjDylXIPKKG9gOkxLVfVFaH6QhJxdBQ43vxSOAWHWMH8mFYC/oQTi6j72JkjdrAPtCeUyKrkYp8SpgwcBWYAzH6GsBqTKSjAY5qmaksQCSmKUpB9AVoBbQREhSpdQsi8tGdKQZPKrMIirLFcqURrUiZcpAVPZJ4mva2W+wiKKTGPk4WsSIAZWOdaLSqSaLdPQHdH/EqbUru3SFBISoQ8eUVqPIhLQPjw7gDAegbLhIE4K6hYRjFVYVkRLxiIudIv0XPWPd0SxSRjyyXYhof5CT6eBUoHVphUXZiIoCICtxYFjx06SbzQjqEFB2gLmRbpHlKhBtuaPUmmx0M4uSpEBBbMYiuhJ0H2q4LItYTuycZRHb4RQ+R2GR9kUUjUdxwpy2Vi3FKouU2QMuIe6QBWQdMN1sscg+CKp8Gs2JrOzI4CkzmbWj11pgrDPwWVe1x5JukS6xcLkvarOIrT7qY51FMuoVFgXK2TNfQtTfV6tYZLpbYRH2RJaTIiVQBTRjqPGKX2gJ2K5G3o3HjgYzjTyP1G1Ae5KxSGe3ZjILMV6ERVq3U9SFI6BULUo6kiqk2VKXYuSMJo9ukDJqJOhCXRSqoM0i64sUt+WKZpGobzS+iB0wZfMi7rVkwYYZTElk4kgFSpWDygQIEyLvq6Cy274QixQlDIsC711CpGcFtO6QxQtBHAANM7pOit2wapk9GidmUQSrgsQiM8kx8habYhEuS/R2HvYpxeJURaBzxOjZQ9C+SJtHJiVJiLY7htwX6ZwPxHkaXZZFKWIOZEplPzaq54ZiJLulWJQEl2UNe3q9JbuIRcIEyyJleeSuJAPoKxMskpwDH7Lh2aNVGHeiMZqYTk3dlKUbRXeRfdg4eLSukwRdxiKlxzIGXHUk0gCedxmv2KAwCFdpmEmb6IQhkEdrsSiI2GpktSPhAcXjHopFmL/IfBF22ST+UCFQZ6SzKCtfYGlx2nBpGAoWWV80z4mLsoh2omlmgK1fjLgiZRuddtRqvghflL6IV6OajFZCsVkgASTQbTjbbHnyfsyxCDvLa19cLNCUIouSXaVONMYONYC0kXwRxSZ2V5ncVjKmyoEwi0gb9Fogsi/C8eCH5egW+gYQrCpljtnyk8VnBkdc/pMviqpl0vfMQLEGZ9OEBkhIj4aWXjKLOFrWw0EdlNBYXoCZRp4A8UWBd5kUi7Sq1CfMzl7HlaVFcBxk8apYRAMrS3AOTYL2M1yXslo6ao40mVUW8fqbDGrU273Arr3hi2zb2ONQ/UD5osQWzitFckW6h+3gQDYKRZcAaPcHzLqNOi2OiPXA6jIZCGWNVQH2RbybRRUSIWNQll8rP6dc2UgxPYMSI2QGSoxCMdI0+cIichHGO9GKR8+HtU2gKo1kRoqJ43Ewy9KSRWaum7gMi4IyRJZFzK0Akc6X0p648UVUF7YV0PYpFrE5lgiB5CPyjI2pkdcswjU2iWg7YH+rDBRVwJ+z1tN0gx33dKQJ5nxRlHQZ6RJ7lsCP1kRqhY2phFrkQEgJJKbKWET6YUYikj2wLKIMRMhGiU8zyA5ykL0DtvmQGyhqKFNNIE6rwwMcdqjxoEVyttgy7y2LgiwKTLvY2cgR4DOwaNH30fGWdYwVFnGAB5EypTQjmiGqrvSbNFZ5WTHHHESRgEBGVEZeKRDvRs+wSPpZ90Ukk9rtDzmLouhljBMzolnE+xQYnwUtIbNo9Agh80Wy7JFR0gGuZVFMf3tDuQjxnMBGL0LMR0l8Ec1PGiN5sJ6WvZVguQyTMPhSxxi49xmLcDZCdneXL9KUkKWVGg/NIgn8OtDFokXfjYq+iLMHZOKYRTHytiRFVBApE5FzXx86K1jEc5WPrqxKI2XGQRVj+4Rq2hirZvSVRXQUtwAv9mtjIv/WIREdR7bEokJCHK+gBrnwRapN7ohYHP4wMMvI8wTaWwMy2HzkVPea7qALdCNOEfmiyhiW5p1YZH2R/k+zKK8TzMBmLDLN8UuJ9CssCtLGFVmEpl58EUe4gJ8EPhkjmQeMwKpWKmORumbibLGMHE9HANEBmYQuFjX7mbGIVv7JF61lEckTS19Usog1PgWJpLnSS5LH+CJeSaoPVZCDBi6ybULm0NquyiLpH5nKKA4oVMewxSJKsfGUKBaJj4xFnStYpJI1BYsCJnqkn7O4QESn7THwUpQiuDRVgBFd4Cx4skaFJeeBw/tixqLUCI+EjAzQuUY02MoMBzV0wAzWjU72TzdMXJU1fGXcjV+YqJVZxLaX+6rGBYeA/ACnGA2LAj/LaNqs+CLZQRZDBbz6YOPMLRSFo66OW0/N1T1zGdEFvCuolAJEDvnZR9bHz9bXZhGo8FKmvBHRUbFrsUhbIEkjaxaBHECk/GbkQrYu7cRZXdosYqdECTGaAG2GVbXIoixGWM4imGMRrx4mamUWRd56Ic8S9Pwzi/CtelxD+aIai5Td5gEIRp0Avcr4XkVxBYuyvnIMkFoXp9HDosCbAhxuyzAE3FUNcTOL1DTLLYpFlMBXku3IooURnYpc0R/EjEUYYo0ZNDocSYVsTaBrbPui7AWtGILkAO0kUAgRqr5oDpk6zbFIBqSDnlUW5bNpWaQeHaQglz6K+WRZFsnqIEbyp2qPGKzeFq/BTs+YXaDJrt0kvcwQWJo0Z8SiJA7L0WJRKZlUau7StqhkUek6yxVGHZdhkfJFpPS5L0oDxPEWriyaLFLGHPLhkaSC9UUplpTUXxkg6/BhAfRsUrAaC80y6PBFUbEoZizK9CdYFilfpNfzaOBzN2t9kdSpE3WpzTkWaQpiFSbv1ehya11ESQ5OZQCGoHMsCjUp84WPtBCjnqbSF0Vdfj8WLYzoFER3calCYQMpSPJFavRbLJK3+fAEthgm/hj1m8jJFj7mt9ZYNKvs8hvDdc2iYnSULZyptcIik0iSRhWL6GXmiyh+mfJFVjiTqclYBNEOC05Eli3jzbnJLpfKap27+o4STuWmHtbHL5jrbV+UH3gwH+Po5f28EIsCaV7Xj4wBAOfl0C9JhkGeQIO8DrDvx4VM3r5+Yitrm44Kh6wuOgbRbHfJD6ifWPkLhqrdMFGProjuob5CPg7Zk298v267Nk/Q7mvQ8xPVk4a6j1ndeX9Y3gkZ9FOYeR/4tZofUHJUx6+hj3SP7kPtfiNL3s/unwqL3t0/KNezIqIjSBOQtgjHd6DOmYwnaskEQsWlmne8P0u1Z61BlBwvSIGgjs+TNOl3YTs7e5W/BZJ1co01O3Dq4BzEui9KFak0mE4j1LZnclkhNgraYIyy6OZe1X61+nJm6r6oIha/TJPHEb4651hvNFu88Gue4+rk5sXqC4pSx6qojuXjl2feyJ8r2oVFgZ4EjdRvYVFQVLNSFyFDjCrVUmMREi0yM8eXwbpz2cyN+7FINo3WA9Qa30TlJYvwihybRvs01wCWbhVU+g/Z+GsZ5sk68WEHiwJlTJKZbTI/yVLlOjfTwyJubkKyNuoW6V24f6d80Q7ropQNIpdjfJHev+laF1UsnjI7kmmR2Up5QvUNlzQh6txXu9Far0yrMQ1JKw3XSaxEH2JRSjNWWERGiRuXb8MxHam3WpwmKC2ReamHuqMfk4rLhUplDebTaHyRTGiT+dEDQyYAAAyNSURBVFWuFywyjeZhifJFptwGFuV4uHsI4X6ySB3aF0U5ngL4Fwr1p1S8qCB7W1shahbJzm0WnETQF6S+aitzvTKtaqEqY7OERRLRtXxR0bjxRfMsmtlhzlgEldczfRgwnUYp4/biqC/+G2mnaLrVPl9kfKndJjOC7cWiYl30f+eYrvcvUmaVkZT8vN54KUTtBcQ1zNStzWOlh7RElHfYNvu9rAdgfvWi6iCx4rmFyVzNHNGl6uiDtrUzyjIbms72tMGirntFtslRaCzGzadsVWkTqRtNe9NoEUyPS5XqabNrXfT0zff/tYpFasmTzhGQLxr/1b6IgpIZLZyJvCAty4kbmZ9vx+PbWcTYRKIoG2qpMj5GWgyLfLQvi/IxW3JvtZalQqBdpYLpKfUFtqk0sjOObJpFXQ33rYs+fh7WRXTWF8XILIKoCaVGLat7MtYqIzrazk11Bjui5TMLDRYtj+i6incUk/RLlgModaPgV1dEV0zdRGylY92FEd1cqYlyNABYnSZVT6uVgH+aTflX0TSrm0Dfumh5EQTIxCoJKyzi4mUF7beFamVfo134osuwqCMv1gNhUbGbOVWb9UUzrZYVF9XZss/Poii0CeXp5PlW276oYVeMrS36ucEXnVdFp8/KwotqRrHsE0ImopOXqvhsfUqMikqoGNLU3cif7RHRbVwKZTUnU7zklkWKPltzNmYrI7ruNmYl2DC2nRGdsbXrmmuti75Uy6COm1qQPGyLRVnx2fom5UinR0LJjdZezh4s2rgUympeuHW1lEWzCO23u7Fowappi4nKUkit5qyarGqu5YtCuFtyUwsQs5MG9A9U3cNsRNdqWUeN1U3Z1FhRfzC/2mLUP18QqnUW62BR/rmk7+2H64TL1MiMZce0dzU6c1La9qFH12ZCtZl1kVwOLWM7hwuvi4rlrrCoJnFZcWfwxCsUzaLSVRWLAHqwxRadG8Y+I9ddnSoG86VbazuzjFkvXMMXwcTgTwlXxfRqZ3sfuBn7cYNFxR07sejxzXnEPt0jomuyiGpZ6L6nP0cjx6euiuxwq75lbnzPhVCGDhbV7hkR4q7BZYmLVi7YLXDsq3CP5p6RRcKaprXZOk/qGwgqte2m/ZdTpy0sihfl9/PhmVm0x4g1sgvn37tkF/T5AdmEhjkvq+7vbMa8aMnX9+Bi/zweI6IL9df7C7dfseeJ6AiTAXjF8OwT0Z3Gg5A//H7BTe2i1hfxYuiSLGpb5FtkUau3ziJE8xEA/HhhdX11kC9adFOzZD7F+WJob/cd+J8XiTUR3cvtbR279+fyA7QqR9fz7B/+zD0Xu+q5wvbPkudwj/iz6ZnbG/l5mXNYsugy2QVzP12ufWzu72xGVb1jbfuUW1AMdhuRlxvRXXttt1NEN5LogiySx67mq3qxurCuWMeRl5tn0bWL7bUuWn5TGw1fRK9uITW7H9IDrteWwrEU7f0i/SjE7E1LGlhd1SvAtuOXjiuhyqKnb74///zl61ZMtyTTvS0PexOu34U7RqvPHNEN3/nz9PWH5r7rDr7oNQ23C3eMVp97XTTsu963nzDyoMPhUKjm6P75891ydA7H7aMvR7f6++iaeE2u34U7RqvPvS7KTgCt/27UJl7TcLtwx2j1uVmUnV24AIscjtvBtSI6h+N2MJGjU9d8XXScVl24Cxfbeb+IL/m66ECtunAXLrYXi9LZBXlKz9dFDscE+s50+7rI4WhjcXZh/Ks6ELc+1dT7dF5nuUM/3eZ9OEZfd9Y5+zPPIl8XHahVF+7CxS71fJGvixyOCfh+kcOxFd3Pun78YrbIErwm1+/CHaPVa0d0WdLOWXTFVl24Cxe7FItGHn02U8TheK24+LeXOBw3j2ux6DW5fhfuGK1ePaJbXGQOr2m4XbhjtHp7LHI4bgfOIodjKzyiW1/MhVtb7CaEU3AWrS/mwq0tdhPCKXhE53BshbPI4dgKj+jWF3Ph1ha7CeEULv239J7pianX9ITbLfThNT6lt6KIw/F64Osih2MrfF20vpgLt7bYTQin4CxaX8yFW1vsJoRT8IjO4dgKZ5HDsRUe0a0v5sKtLXYTwik4i9YXc+HWFrsJ4RQ8onM4tsK/j87h2IprfTfqa3L9LtwxWr1yROcsOlCrLtyFi11sXeQRncPRhrPI4dgKj+jWF3Ph1ha7CeEUnEXri7lwa4vdhHAKHtE5HFtxrb9I6T/+c1M/8yzyiO5ArbpwFy7m66JnLebCrS12E8Ip+LrI4diKPhY9hE8/+F9Hdjjq6I3oHv/pPz2iO0SrLtyFi11yXfT01d87i47Qqgt34WIXWxc9nNdEH//OIzqHowZ/Ss/h2Ap/Ynx9MRdubbGbEE7BWbS+mAu3tthNCKfgEZ3DsRXOIodjKzyiW1/MhVtb7CaEU3AWrS/mwq0tdhPCKXhE53BshbPI4dgK/4uUl//xPhyjr7f3FynLdjeVu0oxF25tsZsQTsEjOodjK5xFDsdWeKZ7fTEXbm2xmxBOwVm0vpgLt7bYTQin4BGdw7EVziKHYys8oltfzIVbW+wmhFNwFq0v5sKtLXYTwil4ROdwbIWzyOHYCo/o1hdz4dYWuwnhFJxF64u5cGuL3YRwCh7RORxb4SxyOLbiWn8z4jW5fhfuGK1eOaLzv190oFZduAsXew4W+V+k9B//KX/mWeR/BczhmIBnutcXc+HWFrsJ4RScReuLuXBri92EcAqe6XY4tsJZ5HBshUd064u5cGuL3YRwCutYtB2wb7mrFHPh1ha7CeE01rBoGS0PBBduLVy4ZXAWXQku3FocUDhn0ZXgwq3FAYVzFl0JLtxaHFC4A4rkcLwwOIscjq1wFjkcW+Escji2wlnkcGzFJhY9vgn3ewmyKz5+/snbQbhjCvj09YfDCvfx8yTYUYW7O6Rwm1j0cD8+F3s8vH97+mwQ7neHFPD06YfDCvf+bZrWQwr3cP/0ze+OKNwmFn33Yfj/kDjdD8L9/IgCPn3zrx+OKtzTVz/65O1RhYvx3UGFu1EWPX4ZDzncAwaCH1W4p6/ePn55VOHiu/unr39+ROFuM6J7/MmHA8clIRw33Hx/ZtGBhXv66mdHFO42swvvzop6yGVowndHzi4cOC9zm9kFh8MRnUUOx3Y4ixyOrXAWORxb4SxyOLbCWeRwbIWzyOHYCmeRw7EVziKHYyucRQ7HVjiLHI6tcBaNOIUf353u+O0D/hW0P/1bCJ+8nbzvXPKkb/3T78+XPv3Av7G2p18PJc+vwl3844+C+itrD/fVav7wBu9OFx/uh4/lNRdMFc9UtuQA9CnctT4YO5T3xuEsSnh888m3Z7UbjmKeznr48YuzPt6dxmfCzm9OP/70v8dDmp/87P78+sys+z/+7JNvBw0aSscT3Xpm3NM3fx4U+Z5+Dx9/Npzpj0/ffD8q+fBieI13/Mebs2ZWqjm3fBqPXp7uzqz71ZtPfz+y6Ky54+uh4Pk61jdbWRiOcJ7Ff2DZxwrGV0M1Ut0wFLqPVEnqzOk+7006k3wu8e0dXXh9cBaNOI2m/v3bgT+RteHxtw8ji+7i8MnD/dOvkxc4K/Pd6bPHL0f7fFYyvPX926f/ffxtMtn0O6bHR8/1jno3FH/87fia7kD3kVczaO9ZkKH1wfeIL0qvk0CjNB2VpbvO4ovsYwXjq6y6k+0jVUK+KO9NHIU8l/ifn/7l60M99POMcBaNSCx6h7ERseivbx+SRg7flDA8vDYq2nA+/4/niyOLyO4Ptw7fWfDXwZmdbTX+Poc+P/yN0rv7sdbxNd3xcF+tZngO4G54Fu3si95+/CWxaGj8/PofB4GG6zH2VDbcNYovsg8fplfnan6B1f3iLO6fbR+pkrHec8feZ70Zn9Ucv67huz98eY2pOwKcRSPIF6V3H//hrCJ3g348JI1EX3TWovPr7z6cShYNt74fnxM9X3r8yQf6HcuI7qx1yX3QM3HVat4NXnB4Xu7PhkVD4+Q8FItmKkt3naUQ2YcPmUW/VNWdbB+pkrHec4fKiG4Q8jdD2z9/tYskZ9GIxKLBAo86OGYXTv/y75FYhA+v/XjQsIfwgy8KFg23nn/OtwyXHv4GfyfXNro4jIHC+SNcyox33J/sUoaqeRyyC7guOqv3iddFP/jiROsiYdFMZcNdo/giu3iboRpV3cn2kWu+xw7Z3nx2Gp+ZG0p8/NupPMxNw1m0BO9ftp68cPGPC2dRN04qo/wC8cLFPzScRQ7HVjiLHI6tcBY5HFvhLHI4tsJZ5HBshbPI4dgKZ5HDsRXOIodjK/4fmtrHFmOU21Y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pic>
        <p:nvPicPr>
          <p:cNvPr id="26629" name="Picture 3"/>
          <p:cNvPicPr>
            <a:picLocks noChangeAspect="1" noChangeArrowheads="1"/>
          </p:cNvPicPr>
          <p:nvPr/>
        </p:nvPicPr>
        <p:blipFill>
          <a:blip r:embed="rId2"/>
          <a:srcRect/>
          <a:stretch>
            <a:fillRect/>
          </a:stretch>
        </p:blipFill>
        <p:spPr bwMode="auto">
          <a:xfrm>
            <a:off x="1828800" y="1308100"/>
            <a:ext cx="5813425" cy="554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0"/>
            <a:ext cx="8686800" cy="914400"/>
          </a:xfrm>
        </p:spPr>
        <p:txBody>
          <a:bodyPr wrap="square" lIns="91440" tIns="45720" rIns="91440" bIns="45720" numCol="1" anchorCtr="0" compatLnSpc="1">
            <a:prstTxWarp prst="textNoShape">
              <a:avLst/>
            </a:prstTxWarp>
          </a:bodyPr>
          <a:lstStyle/>
          <a:p>
            <a:pPr marL="342900" indent="-342900" algn="ctr">
              <a:spcBef>
                <a:spcPct val="20000"/>
              </a:spcBef>
            </a:pPr>
            <a:r>
              <a:rPr lang="en-US" sz="2400" smtClean="0"/>
              <a:t>Explanation of Special features</a:t>
            </a:r>
            <a:br>
              <a:rPr lang="en-US" sz="2400" smtClean="0"/>
            </a:br>
            <a:r>
              <a:rPr lang="en-US" sz="2400" smtClean="0">
                <a:solidFill>
                  <a:srgbClr val="000000"/>
                </a:solidFill>
              </a:rPr>
              <a:t/>
            </a:r>
            <a:br>
              <a:rPr lang="en-US" sz="2400" smtClean="0">
                <a:solidFill>
                  <a:srgbClr val="000000"/>
                </a:solidFill>
              </a:rPr>
            </a:br>
            <a:r>
              <a:rPr lang="en-US" sz="2400" smtClean="0">
                <a:solidFill>
                  <a:srgbClr val="000000"/>
                </a:solidFill>
              </a:rPr>
              <a:t> </a:t>
            </a:r>
            <a:r>
              <a:rPr lang="en-US" sz="2400" smtClean="0">
                <a:solidFill>
                  <a:srgbClr val="FFC000"/>
                </a:solidFill>
              </a:rPr>
              <a:t>Fourier filtering of </a:t>
            </a:r>
            <a:r>
              <a:rPr lang="en-US" sz="2400" smtClean="0">
                <a:solidFill>
                  <a:srgbClr val="FEB80A"/>
                </a:solidFill>
              </a:rPr>
              <a:t>micro-lensing cyclic variation</a:t>
            </a:r>
            <a:br>
              <a:rPr lang="en-US" sz="2400" smtClean="0">
                <a:solidFill>
                  <a:srgbClr val="FEB80A"/>
                </a:solidFill>
              </a:rPr>
            </a:br>
            <a:r>
              <a:rPr lang="en-US" sz="2400" smtClean="0">
                <a:solidFill>
                  <a:srgbClr val="000000"/>
                </a:solidFill>
              </a:rPr>
              <a:t/>
            </a:r>
            <a:br>
              <a:rPr lang="en-US" sz="2400" smtClean="0">
                <a:solidFill>
                  <a:srgbClr val="000000"/>
                </a:solidFill>
              </a:rPr>
            </a:br>
            <a:endParaRPr lang="en-US" sz="2400" smtClean="0">
              <a:solidFill>
                <a:srgbClr val="000000"/>
              </a:solidFill>
            </a:endParaRPr>
          </a:p>
        </p:txBody>
      </p:sp>
      <p:sp>
        <p:nvSpPr>
          <p:cNvPr id="27650"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7651"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7652" name="AutoShape 2" descr="data:image/png;base64,iVBORw0KGgoAAAANSUhEUgAAA0UAAAELCAMAAAAhlN2yAAAAzFBMVEUAAAAAADoAAGYAOjoAOpAAZpAAZrY6AAA6ADo6AGY6OgA6Ojo6OmY6OpA6ZrY6kLY6kNtmAABmADpmAGZmOjpmOpBmZjpmZmZmZrZmkLZmkNtmtrZmtttmtv+QOgCQOjqQOmaQZjqQZmaQZpCQkDqQkGaQkLaQkNuQ27aQ29uQ2/+ZmZm2ZgC2Zjq2Zma2kDq2kJC2tma225C2/7a2///bkDrbkGbbkJDbtmbb27bb2//b/7bb/9vb////tmb/tpD/25D//7b//9v///8pyDphAAAACXBIWXMAAAc6AAAHOgGqxcQdAAAgAElEQVR4nO1dC4MkN3GWDbETSJy9EMBAFps4DsnVnQnhFkiCh9vV//9PmW7VU49u9WN2emfrs/d2pkctlaT6qkol9WyIDodjG8K1BXA4XjycRQ7HVjiLHI6tcBY5HFvhLHI4tsJZ5HBshbPI4dgKZ5HDsRXOIodjK5xFDsdWOIscjq1wFjkcW+Escji2wlnkcGyFs8jh2ApnkcOxFc4ih2MrnEUOx1Y4ixyOrXAWORxb4SxyOLbCWeRwbIWzyOHYCmeRw7EVziKHYyucRQ7HVjiLHI6tcBY5HFvhLHI4tsJZ5HBshbPI4diKGovehTM+e3ZRHI4XigqLHn/6fYxPX394fmEcjheJDhYFh8Oh0MOiPKLbYekE+5a7SjEXbm2xmxBOwVm0vpgLt7bYTQin0MWiIqJb3IzDccNwFjkcW+ER3fpiLtzaYjchnIKzaH0xF25tsesJ16O6R10XeQjouDKSCtaS0rtVPn3FsGjwSnBm67KfsLD8UX9upR+v7idkv3f/mWfR5oiuvKFst47Ocs9ULDNlxxLuCK0eV7iQivUU7e2EqXz2ynYWlXIdd7gni9meH0y4A7R6XOHg6izavC5aLtdRkHUVKtccLwFgfu0MZ9Ek8tUoVK45XgKuz6IrRHTUxLXjkklfdG3hjtfqcYW7fkS3oojFYhaxve/oUegr1llbVgwqn0Djw/1a3aHY7q12TbqzqHklPr4ZfNGn3RFd8fkecjVLXjTAmmTRa8JLj2MPENFlT+jNjGc54MtlX3DHRWf3eVj0EhT0kDL2C3UAFi0s0uGL5noD2e+ZopeL6KD8ZPeILpmdg0d0XQWfWTi01y8joltapBDDWTSNbl3oL/YqWISa+GpZNIcFd1x0mQKmr+FCEd1LWGkdUsZ+oZZHdAtCWGfRNMwab0EA0ayvevWQGprhkDK2hWoszedyw/JiSTrlmVnUvdVy9YiOMu1Tvmh5q42pWeLirhzRTc/9cwsHrWLFQHdFdLxAHV4c1hdJ3zpY1Gv3L8Ei/l4Xuy4a38EGFk35or7aAnTOrjIFc8W6aksFZyz0s7OoOXIVX9ShKKxzQVSwA9fyRXOAfo96gVBDvhypxaK1ed+6sEu6sMRE7rnH0+WLnhdhIueRfUDzODPS2kAuUMFnZlG3uiwwBNAl0xIM3pxGvc6i1fq5nUWrGbdxhJYvz6exfcKGSbgoi47qi7rpBCrMmWlu1Ow+te4OmmCGRatz0xMsusC6yMSSE0uyApUdvy417BcuE2dV1iVAex6yMBr6IjqeCBAV7MAqFq1/JhDoNcyUBSx7/jX3bC3oenf6acmZBOuQP+tL9XX2LObefch/ljynW4x5Z397+5CXW/P8dPd9AUhFZvtBOhdh6XwsZ9FyXwStT9pViGgdvmhBzX2Nz/qilSHdeG95dUF1kx0N9rUVvreFWB1yML+2w1a0ajQhJdJmfWyQFdSM+Onj4UsREj06BblERFdScw2LAsjrSUEuyqLQYNGQKVsz81AlYOeJaaqhCV11sWpYMkKVsruyKGf4umpHbW8YNF0hyFg02zGnIEJ8GSyakw/UDmelbJJAzp/te0BFWGRnCBSLhsi+uzr7uuaLJqas3PhoQ5UF1lRKN84KN3F133XRkK7vYdGc50i1pHmYGCZIvqihS0kitaGeyt4Ei8axCY2ek3IrovWzaL6DNIgx80WJRYGotJZF5fCM/WnUVjxuO9Wq+oy1gLe+ZoWbuLp7dmEHFrEJrYXYdtBhjkXaF70cFs0BkrVvpWCUeYWFEV3HEkSxyPRlZFHa1l4yxrbqGIt9U4CSkKHyqpSoVr163eGL6m1eOqLrZNEk2PRQ2NCsEFkUpwbPaBGgFX/xLEoaW7spRDOlMDM8BXLpKwHWFIuGcARTQ91Nqhpi7XRK6UqlTE6w5SxKHml6hIKV6zIs0iwFuxZcU21ShMAsMqO6lUVT4UFVkrkry4okO92IQvojOvTBpRfW3WMWQR+LoNJ0dbEvLLJBEjYoSePuVqmGyL5ITmql+D7rZku8eqvG36TlomFRaK3itApO+KI9IjrD0iFLHSYa7GyMLFrh4fWtgSO6duSvWATX90WpV7lh2JFFbILiPiya8UVSPOAmgkTNy7+MQNITUf0NtqTijRCnyxeZtU+q2LIo80WF+mahc5NFM+Msn9ZGJvdF086veVVXRxatkEy9TSrJLKpLRt0LUc/wZPtWkrkry74DqM8XzYH0tXITmSB6CbQ33VtzfiF7H3i7IGoWjXMBPMLjGCs16EtVKxYVvqghVS5v/TRq0GV5Oak039iZxjP9EyyKdV1torr61PWPQ9h/OrnVhNISU4VxOkEiuvrWHHtq1qsLsGjR99HV2t/IotJXAyhfNO4G7MaikKoDMu65LwqKRTISndummkXAHavNV5VF2eqlKG4Wc2C4Zb11GcRap7+ZRXkLha9L8zvji+ab6GJRao2KN3wRdi/Q3UdnkUoPtGtREV1l3QisKLhM6cs6Kx22FzXSYRzOD6ogNIznkQKzSE/VxJjUIzpliqFCpBqLkvWttlSySOU4SxYVfIFQu6pv6GJRqwZ5cIc+DSpsrjU4cVV/CkYyEzKqggM5MGqur4ykEi4EtQihgf0julkWdWU/zLqo4ovkeTk0at0rlIJvmY1O5+REwWWiccnHhtSwaKJDTRZRmqGXRYN4jVxblUXkT0cNtjtf+atsUvZmEfkiHlZcq4i/nKmu9alhkU1fqIJjc0tZxHmLeVyCRbRUVpah8EUzIEW1d0sd+mTDWKzti/LQYuprvsa9oLT6oUA590U0b5DNyNx4m+BK+hhbVqXKImjm2iyLcER4mRRi9vSmnZ5Y+qJKyqWHRRX5+W2wvigCKM3vrTZvgicBVO3RzBv6IjDFi6oUi4ib/euEC0R0pBXaMhgWdYgGGKjZu6UOCDztHF3VUbBm2heFlETgAIgGPS1kSxbNhCS5GDUW1XOqDRZN+yJFfbVYRF+U7Qflh5tMH2rp/yaLJkJM9VYnIkEN4pQvmkbJIm3UlFR0QDssYxFck0WzvshOWKMSWoHEYubS7ZLNpS43EPJb51gEFRal44xCn0UsIgdMqcTxnyCThCferP1vsUj3NGTFJQxNTZkAzzQg0wPRlKHPS4fdZFG+7VOlBfkikognLsoYlLCV1IIInoScReh70XalGQ2hZBEH7lQy0mpibxatXBepPi1gES3q8bmQWMwciEoYFjWkguz1FIvGU5I1FuGCSbGI1mNFFyv5r3Q1hYtYVGfT8cSxXdtZFqlknmqo2LXU+dqMRcH0XKagwSJjWuIkizIya69rPgDSC1HW+smDvFeV7qpONFiUBjzQBjRgWJeziANKKgm04AVSv44VyGIWhTD7ZFTliSjQv2eelAqqfKyUh+w11dn7pBdMvA+Z7Bweg0ANdbXNqhwh/YRg6zbj1ZA/byeXn+sIaizy+lW7ZtxaY6zeU9vNucuuVfuvxi7tI2T9qrRXHUOaDz1u+XjqPqv69Q15vayfIOVDLuPkzzyLlma6KSyXa+ZPQFTMWd5+8kVlngxvJ8mpy2kwWvKY2su4mN+HSHvcbLJ4g13ND7ogTPxwLaoaemG+yy4dUiepeTZRAPoppRoLBZFeTRmY4nIWhsSl+rGG4XeQSrPmzBUAI7p0sBy+Yj51cV0GfdGoGRgh19e+LfVKRexOrZ6pNAr0GYbQ5JZp6zXvAKkqdi/ILO/ti1awSJ5uiVEddmEWtZlEkwWk8lBlEUdnODbN5L6+DIbcwRagvEKkHEJE5aRGVWM0NTL5dgMxFA0AL+RQYwsWQd5LfCHDpcPArGup0ZxFkQeRLA09UsKcAbrfSGB2+MfbkaG1Yc7EqLFt9CDYaECSQpRxNp2vdlCKaBJFYDKmqdWp9DQQI5U4tV5hEWWOxrpDkPlHxat4mhz7r4tEvZR6Fr6oLlmQIsbNmLVnxqK0YmxlgCdYxANOFozCZssiXoHlvkjOlejayC2opslWkp7KHC1kkU5JZF3D0ShZRD0G1VGdXOd/zcLJ+KI0COP4Voe5zqIgehLGY/DUKJqQLhYVaUT1sWJRwFwCROOLANk8St30RREXw6lBkPnH8ezY0O9j0UP41ZtwN1nE9NaySIVRrJp1YShHzixCo592PDja0ywiG9Pli/CMHHZCohs5PSWujRshJwIh6okInENMtVR8kSEwR+FYgz6rl3qds0iFRjR8UDgJ9dKyiPJR1hcxHS1pTWY8RhM3pkqnfVGRF2Ha0EiFdFoQtb2TRTYmbrAIgOdVjhtQQhCiXG76IszLpn6jZwJiUSXpX6Avovsyfvdh+L9dRMtVsEhs9jSL0Beh6UCdi3iEXjIumS+qj46IY2VTSSFWTVmMkZ4rC86+SMI4ss46PEQ1CFEx2ugpsF1AF8FRFaudFdtsMeE1MOZiikWUm+e4JJLNxkozFuW+KNdqIDlqLDKyA19TvojyXmkSFYvIklRZpB+9s/GMtEPLLeIDFRaessZ0+CJesSGLQsSHrifRz6Luv47cxaK6ypNV5q3bpLwYTVR9kZi0DhbxWiGmRuiiUhTMyQTbSAqtzUSA7hepAS2dNYsCVc4cTdok7aZ/ioiu8EXq+wPyrhUs4r5qFrFq23BS3RKloaxumoMai8xahcy5inGBWIS+KCTLpZIlNRYFa1rqvkiqRj5E3CdawCKIxhfRe7Gcc/7oWSK6pSzCkGp0MxxOsx3ULML5WsgirBLHRnzCOLdAX4XNYo7qE0I2EcQpCt5I5Jj5okAs4pUURYw5i7Q6cm+FRQGPm1dZFGLkeIZikgqL+MyyHGxQrbE/LbUXKB4oh1lPNRcF4h0OLJD9SONP1pHbrLBoNDTax9VYpJMBqaEgo2RZFJSeBB61dFcEtJyAmwJo49By7uKLlhXZENHRdAeKSCmUb7CI8zLBxiB5neoNn+YC9EVEKRxCUpaMRfjVZzJh5CxxyaauMKOBlFpCQr4f6iwyOQogbkSsXlboeddIbBkUTVbNotRY0Cct1aIf69K+iLxXYOuTDzAqqbyXcaArqN50Ff0a51uqLLIxZsD43rKIVnOKRTwPOYvoGDlwn9Ao0D5W0qLUfYwIScK2ypKks1cWFtnOIjJ5sgEP2mVgOYhRYoegJq2sU96INeeYJi1LxykOPMEiDLbEmWqaecpHsPrSAywZi9Sdyhep2SFvUPoioTRqHbXKwyr9Sv8gbYWTmLynESMWoQqn/lNOWPkiw1DpjG5d2k76puO3gkXJ2olas41ssIhDdyUkZVY0iyhNwsOa/EidRaiYIfIwa1+EfodCbiBtYUWbwPOyiOawxaTUV1BfZcksEjuIgyxmgoZqnkXAKqZYhFpAbbC5zVgkvoiJzYQJbGCFRcRWDEso3k6TzbMTpTXWdhpj8UXYoOKmjKa8BIlWAH0fnmEQW4zuRmI2YF0SjbbHY6lutVQMJGI2PKkAfgeaEpSWtkQbYBvJMaZhEdFFBRicclKWIrJlMCzikSRFMizSDpW6DaRoeFohUi4l4AmImYXRpVhkJsKyiHSwdmuUPvGdWFyxaOhT0vh5FplATxRWtqvFlmWhP//lCHFCLRZJMAY0r+TcKHYK9EANOYkai+xmFjepxq3FIhZHB5aB9Yo+AJZFzn/Tx1xhFrhh4zQw1ITeb1PuN9LsqABkTCoULMKXEoCpWUK6KBbxUQLqQcGiiH5IsUjcLAXVibXykLFQh18GPPuTPsbePLsvCqADJ+oqvcj02mKaRZiAAfZFeiWyjEUUo1MJVG7dOckNBjkLDJwXoPQH3x5pQTrOqzg32q/RvigoX2SfZhDbG6XJbNyqLGKHwqEmBQV1XxTpFVntQEnLzARyAMG+iEJL8UU2/47Rm2ZRZD3OWUSPuFgWESUVi/QBuMwXSX95pYN3BzvgGOGKAVDUoeEaAwVhUVLnCZ2lvs1dWVYkmTydkgVNimBHzIKMRY1FgOzkvU7Y5Iuo5sjxcH57wLyATo0BexGxuLyWJRYBnccL2otFoRjacojqWAebHhkK6RYgD3UvLIvE6lJLBYvYF2HygWy6WGvlToWQzCKqnpbfxCcgqyTSkT4qOdlw2JQChXpimfhNjUUqHrcsQjOj/zAGzSpg78gXUTTL0w6yS6R9UlRXnp1FQusai4gEdanSAU8VDWgWJe3n5yXE5gCO0ySLVHqHlSu9VasHuoeKkYqzTQisDDEFBiBuV7a9sZOUhEJ6pRoj5lSJhkH7Ip5wzQtSEkqWVVkUZUVn5p+GK0lMOSxmEbkd5BIHUpF5p5SPWQR4R7IBQfkiaUlYxKce2FtYXwScIwgBz/FwQiNjEY215D9ATSXwWJFtyPUwVR34S/KZRfw1EA0WtRQ2KuWaubKwiJgH3tbUvqjNomTYBxdfyS5EGhCuzbKoFbsqqmQs4jY4N8P3UDGOn2kuQCsBSsC+CO0z+SKOLhSLyJOl7sZIEbgy30wWtTLWvkgENSziaEayyCiESrmlTitfhCOoAiFa9Uf2DZKiJ0NCwz4qPZlxxSKKlwFHnuUMQD/i5WikUGy0LaTEOHviizAi4fmqsSjI0BsWRdxNImdKyyixOMIZYRHGHjXl4n51XFlYRFhECiEKm4UtpiZcjweaGFXXBIv43waNjC/igRdexExYdafKb3LCjcN71Vl2GGifSUbJNrClhiC1pnYp5AbpCIVJOYtknIqukROTDa8QxLpkLAKpU5uGyC6Pm2Opg7gI4O8BEdrq7Tr2RUR4YRGbMvUVYhGYdJFnn3MRQEREFpGlinygkJWNLRr6IumoZlHyRSi2HPcR7hUsCrWvKc1weV9EW4DUMfYzMWay4bHSELUvov6ULOI1h7pQlSb9luaqLCqHSQ2dXgypOmOkPBhZvgj0XBgLDrJqSMILC6J8pFiknlTVLDKJBxwvEY6YLL4Iqxu/RCpyOg1NLjMTSPmYRdoXsS7TnlrEoRp7wgmxIC41Sq/pDjWytINuygb+OiCUTWXjcl9EoRftghsWBXZq5OSUuaAL4jPJ+0TmZ+6LwkV9EQla/wGgIxVsbce3qBqoH/iZvpf3kOVe0OXx1DrQverZTl2n/gmxImNQ9wRgFOWgrKeoT8sA8puqpba4LvyQ7g1qnPK+gL5Ht636X8gQ5YdeQpCyAPK8bdDjq+ev8t6UI3lsc2bO9fxyf6O9IR9D0o/qXOuxA9VnKoT9KsYzluNo5FAvuY1MN+b03VjVBSzq9kVIaOOLAJQ1Us3zWo8cWKoLdFiBveTwjBcakFVGdcpBF4paMHKkBIAYL3U3CQf6iv5cBSTaF6GEQWIUilJRwDQ5IpwIhWonPo1rjZTdlyEjDylXIPKKG9gOkxLVfVFaH6QhJxdBQ43vxSOAWHWMH8mFYC/oQTi6j72JkjdrAPtCeUyKrkYp8SpgwcBWYAzH6GsBqTKSjAY5qmaksQCSmKUpB9AVoBbQREhSpdQsi8tGdKQZPKrMIirLFcqURrUiZcpAVPZJ4mva2W+wiKKTGPk4WsSIAZWOdaLSqSaLdPQHdH/EqbUru3SFBISoQ8eUVqPIhLQPjw7gDAegbLhIE4K6hYRjFVYVkRLxiIudIv0XPWPd0SxSRjyyXYhof5CT6eBUoHVphUXZiIoCICtxYFjx06SbzQjqEFB2gLmRbpHlKhBtuaPUmmx0M4uSpEBBbMYiuhJ0H2q4LItYTuycZRHb4RQ+R2GR9kUUjUdxwpy2Vi3FKouU2QMuIe6QBWQdMN1sscg+CKp8Gs2JrOzI4CkzmbWj11pgrDPwWVe1x5JukS6xcLkvarOIrT7qY51FMuoVFgXK2TNfQtTfV6tYZLpbYRH2RJaTIiVQBTRjqPGKX2gJ2K5G3o3HjgYzjTyP1G1Ae5KxSGe3ZjILMV6ERVq3U9SFI6BULUo6kiqk2VKXYuSMJo9ukDJqJOhCXRSqoM0i64sUt+WKZpGobzS+iB0wZfMi7rVkwYYZTElk4kgFSpWDygQIEyLvq6Cy274QixQlDIsC711CpGcFtO6QxQtBHAANM7pOit2wapk9GidmUQSrgsQiM8kx8habYhEuS/R2HvYpxeJURaBzxOjZQ9C+SJtHJiVJiLY7htwX6ZwPxHkaXZZFKWIOZEplPzaq54ZiJLulWJQEl2UNe3q9JbuIRcIEyyJleeSuJAPoKxMskpwDH7Lh2aNVGHeiMZqYTk3dlKUbRXeRfdg4eLSukwRdxiKlxzIGXHUk0gCedxmv2KAwCFdpmEmb6IQhkEdrsSiI2GpktSPhAcXjHopFmL/IfBF22ST+UCFQZ6SzKCtfYGlx2nBpGAoWWV80z4mLsoh2omlmgK1fjLgiZRuddtRqvghflL6IV6OajFZCsVkgASTQbTjbbHnyfsyxCDvLa19cLNCUIouSXaVONMYONYC0kXwRxSZ2V5ncVjKmyoEwi0gb9Fogsi/C8eCH5egW+gYQrCpljtnyk8VnBkdc/pMviqpl0vfMQLEGZ9OEBkhIj4aWXjKLOFrWw0EdlNBYXoCZRp4A8UWBd5kUi7Sq1CfMzl7HlaVFcBxk8apYRAMrS3AOTYL2M1yXslo6ao40mVUW8fqbDGrU273Arr3hi2zb2ONQ/UD5osQWzitFckW6h+3gQDYKRZcAaPcHzLqNOi2OiPXA6jIZCGWNVQH2RbybRRUSIWNQll8rP6dc2UgxPYMSI2QGSoxCMdI0+cIichHGO9GKR8+HtU2gKo1kRoqJ43Ewy9KSRWaum7gMi4IyRJZFzK0Akc6X0p648UVUF7YV0PYpFrE5lgiB5CPyjI2pkdcswjU2iWg7YH+rDBRVwJ+z1tN0gx33dKQJ5nxRlHQZ6RJ7lsCP1kRqhY2phFrkQEgJJKbKWET6YUYikj2wLKIMRMhGiU8zyA5ykL0DtvmQGyhqKFNNIE6rwwMcdqjxoEVyttgy7y2LgiwKTLvY2cgR4DOwaNH30fGWdYwVFnGAB5EypTQjmiGqrvSbNFZ5WTHHHESRgEBGVEZeKRDvRs+wSPpZ90Ukk9rtDzmLouhljBMzolnE+xQYnwUtIbNo9Agh80Wy7JFR0gGuZVFMf3tDuQjxnMBGL0LMR0l8Ec1PGiN5sJ6WvZVguQyTMPhSxxi49xmLcDZCdneXL9KUkKWVGg/NIgn8OtDFokXfjYq+iLMHZOKYRTHytiRFVBApE5FzXx86K1jEc5WPrqxKI2XGQRVj+4Rq2hirZvSVRXQUtwAv9mtjIv/WIREdR7bEokJCHK+gBrnwRapN7ohYHP4wMMvI8wTaWwMy2HzkVPea7qALdCNOEfmiyhiW5p1YZH2R/k+zKK8TzMBmLDLN8UuJ9CssCtLGFVmEpl58EUe4gJ8EPhkjmQeMwKpWKmORumbibLGMHE9HANEBmYQuFjX7mbGIVv7JF61lEckTS19Usog1PgWJpLnSS5LH+CJeSaoPVZCDBi6ybULm0NquyiLpH5nKKA4oVMewxSJKsfGUKBaJj4xFnStYpJI1BYsCJnqkn7O4QESn7THwUpQiuDRVgBFd4Cx4skaFJeeBw/tixqLUCI+EjAzQuUY02MoMBzV0wAzWjU72TzdMXJU1fGXcjV+YqJVZxLaX+6rGBYeA/ACnGA2LAj/LaNqs+CLZQRZDBbz6YOPMLRSFo66OW0/N1T1zGdEFvCuolAJEDvnZR9bHz9bXZhGo8FKmvBHRUbFrsUhbIEkjaxaBHECk/GbkQrYu7cRZXdosYqdECTGaAG2GVbXIoixGWM4imGMRrx4mamUWRd56Ic8S9Pwzi/CtelxD+aIai5Td5gEIRp0Avcr4XkVxBYuyvnIMkFoXp9HDosCbAhxuyzAE3FUNcTOL1DTLLYpFlMBXku3IooURnYpc0R/EjEUYYo0ZNDocSYVsTaBrbPui7AWtGILkAO0kUAgRqr5oDpk6zbFIBqSDnlUW5bNpWaQeHaQglz6K+WRZFsnqIEbyp2qPGKzeFq/BTs+YXaDJrt0kvcwQWJo0Z8SiJA7L0WJRKZlUau7StqhkUek6yxVGHZdhkfJFpPS5L0oDxPEWriyaLFLGHPLhkaSC9UUplpTUXxkg6/BhAfRsUrAaC80y6PBFUbEoZizK9CdYFilfpNfzaOBzN2t9kdSpE3WpzTkWaQpiFSbv1ehya11ESQ5OZQCGoHMsCjUp84WPtBCjnqbSF0Vdfj8WLYzoFER3calCYQMpSPJFavRbLJK3+fAEthgm/hj1m8jJFj7mt9ZYNKvs8hvDdc2iYnSULZyptcIik0iSRhWL6GXmiyh+mfJFVjiTqclYBNEOC05Eli3jzbnJLpfKap27+o4STuWmHtbHL5jrbV+UH3gwH+Po5f28EIsCaV7Xj4wBAOfl0C9JhkGeQIO8DrDvx4VM3r5+Yitrm44Kh6wuOgbRbHfJD6ifWPkLhqrdMFGProjuob5CPg7Zk298v267Nk/Q7mvQ8xPVk4a6j1ndeX9Y3gkZ9FOYeR/4tZofUHJUx6+hj3SP7kPtfiNL3s/unwqL3t0/KNezIqIjSBOQtgjHd6DOmYwnaskEQsWlmne8P0u1Z61BlBwvSIGgjs+TNOl3YTs7e5W/BZJ1co01O3Dq4BzEui9KFak0mE4j1LZnclkhNgraYIyy6OZe1X61+nJm6r6oIha/TJPHEb4651hvNFu88Gue4+rk5sXqC4pSx6qojuXjl2feyJ8r2oVFgZ4EjdRvYVFQVLNSFyFDjCrVUmMREi0yM8eXwbpz2cyN+7FINo3WA9Qa30TlJYvwihybRvs01wCWbhVU+g/Z+GsZ5sk68WEHiwJlTJKZbTI/yVLlOjfTwyJubkKyNuoW6V24f6d80Q7ropQNIpdjfJHev+laF1UsnjI7kmmR2Up5QvUNlzQh6txXu9Far0yrMQ1JKw3XSaxEH2JRSjNWWERGiRuXb8MxHam3WpwmKC2ReamHuqMfk4rLhUplDebTaHyRTGiT+dEDQyYAAAyNSURBVFWuFywyjeZhifJFptwGFuV4uHsI4X6ySB3aF0U5ngL4Fwr1p1S8qCB7W1shahbJzm0WnETQF6S+aitzvTKtaqEqY7OERRLRtXxR0bjxRfMsmtlhzlgEldczfRgwnUYp4/biqC/+G2mnaLrVPl9kfKndJjOC7cWiYl30f+eYrvcvUmaVkZT8vN54KUTtBcQ1zNStzWOlh7RElHfYNvu9rAdgfvWi6iCx4rmFyVzNHNGl6uiDtrUzyjIbms72tMGirntFtslRaCzGzadsVWkTqRtNe9NoEUyPS5XqabNrXfT0zff/tYpFasmTzhGQLxr/1b6IgpIZLZyJvCAty4kbmZ9vx+PbWcTYRKIoG2qpMj5GWgyLfLQvi/IxW3JvtZalQqBdpYLpKfUFtqk0sjOObJpFXQ33rYs+fh7WRXTWF8XILIKoCaVGLat7MtYqIzrazk11Bjui5TMLDRYtj+i6incUk/RLlgModaPgV1dEV0zdRGylY92FEd1cqYlyNABYnSZVT6uVgH+aTflX0TSrm0Dfumh5EQTIxCoJKyzi4mUF7beFamVfo134osuwqCMv1gNhUbGbOVWb9UUzrZYVF9XZss/Poii0CeXp5PlW276oYVeMrS36ucEXnVdFp8/KwotqRrHsE0ImopOXqvhsfUqMikqoGNLU3cif7RHRbVwKZTUnU7zklkWKPltzNmYrI7ruNmYl2DC2nRGdsbXrmmuti75Uy6COm1qQPGyLRVnx2fom5UinR0LJjdZezh4s2rgUympeuHW1lEWzCO23u7Fowappi4nKUkit5qyarGqu5YtCuFtyUwsQs5MG9A9U3cNsRNdqWUeN1U3Z1FhRfzC/2mLUP18QqnUW62BR/rmk7+2H64TL1MiMZce0dzU6c1La9qFH12ZCtZl1kVwOLWM7hwuvi4rlrrCoJnFZcWfwxCsUzaLSVRWLAHqwxRadG8Y+I9ddnSoG86VbazuzjFkvXMMXwcTgTwlXxfRqZ3sfuBn7cYNFxR07sejxzXnEPt0jomuyiGpZ6L6nP0cjx6euiuxwq75lbnzPhVCGDhbV7hkR4q7BZYmLVi7YLXDsq3CP5p6RRcKaprXZOk/qGwgqte2m/ZdTpy0sihfl9/PhmVm0x4g1sgvn37tkF/T5AdmEhjkvq+7vbMa8aMnX9+Bi/zweI6IL9df7C7dfseeJ6AiTAXjF8OwT0Z3Gg5A//H7BTe2i1hfxYuiSLGpb5FtkUau3ziJE8xEA/HhhdX11kC9adFOzZD7F+WJob/cd+J8XiTUR3cvtbR279+fyA7QqR9fz7B/+zD0Xu+q5wvbPkudwj/iz6ZnbG/l5mXNYsugy2QVzP12ufWzu72xGVb1jbfuUW1AMdhuRlxvRXXttt1NEN5LogiySx67mq3qxurCuWMeRl5tn0bWL7bUuWn5TGw1fRK9uITW7H9IDrteWwrEU7f0i/SjE7E1LGlhd1SvAtuOXjiuhyqKnb74///zl61ZMtyTTvS0PexOu34U7RqvPHNEN3/nz9PWH5r7rDr7oNQ23C3eMVp97XTTsu963nzDyoMPhUKjm6P75891ydA7H7aMvR7f6++iaeE2u34U7RqvPvS7KTgCt/27UJl7TcLtwx2j1uVmUnV24AIscjtvBtSI6h+N2MJGjU9d8XXScVl24Cxfbeb+IL/m66ECtunAXLrYXi9LZBXlKz9dFDscE+s50+7rI4WhjcXZh/Ks6ELc+1dT7dF5nuUM/3eZ9OEZfd9Y5+zPPIl8XHahVF+7CxS71fJGvixyOCfh+kcOxFd3Pun78YrbIErwm1+/CHaPVa0d0WdLOWXTFVl24Cxe7FItGHn02U8TheK24+LeXOBw3j2ux6DW5fhfuGK1ePaJbXGQOr2m4XbhjtHp7LHI4bgfOIodjKzyiW1/MhVtb7CaEU3AWrS/mwq0tdhPCKXhE53BshbPI4dgKj+jWF3Ph1ha7CeEULv239J7pianX9ITbLfThNT6lt6KIw/F64Osih2MrfF20vpgLt7bYTQin4CxaX8yFW1vsJoRT8IjO4dgKZ5HDsRUe0a0v5sKtLXYTwik4i9YXc+HWFrsJ4RQ8onM4tsK/j87h2IprfTfqa3L9LtwxWr1yROcsOlCrLtyFi11sXeQRncPRhrPI4dgKj+jWF3Ph1ha7CeEUnEXri7lwa4vdhHAKHtE5HFtxrb9I6T/+c1M/8yzyiO5ArbpwFy7m66JnLebCrS12E8Ip+LrI4diKPhY9hE8/+F9Hdjjq6I3oHv/pPz2iO0SrLtyFi11yXfT01d87i47Qqgt34WIXWxc9nNdEH//OIzqHowZ/Ss/h2Ap/Ynx9MRdubbGbEE7BWbS+mAu3tthNCKfgEZ3DsRXOIodjKzyiW1/MhVtb7CaEU3AWrS/mwq0tdhPCKXhE53BshbPI4dgK/4uUl//xPhyjr7f3FynLdjeVu0oxF25tsZsQTsEjOodjK5xFDsdWeKZ7fTEXbm2xmxBOwVm0vpgLt7bYTQin4BGdw7EVziKHYys8oltfzIVbW+wmhFNwFq0v5sKtLXYTwil4ROdwbIWzyOHYCo/o1hdz4dYWuwnhFJxF64u5cGuL3YRwCh7RORxb4SxyOLbiWn8z4jW5fhfuGK1eOaLzv190oFZduAsXew4W+V+k9B//KX/mWeR/BczhmIBnutcXc+HWFrsJ4RScReuLuXBri92EcAqe6XY4tsJZ5HBshUd064u5cGuL3YRwCutYtB2wb7mrFHPh1ha7CeE01rBoGS0PBBduLVy4ZXAWXQku3FocUDhn0ZXgwq3FAYVzFl0JLtxaHFC4A4rkcLwwOIscjq1wFjkcW+Escji2wlnkcGzFJhY9vgn3ewmyKz5+/snbQbhjCvj09YfDCvfx8yTYUYW7O6Rwm1j0cD8+F3s8vH97+mwQ7neHFPD06YfDCvf+bZrWQwr3cP/0ze+OKNwmFn33Yfj/kDjdD8L9/IgCPn3zrx+OKtzTVz/65O1RhYvx3UGFu1EWPX4ZDzncAwaCH1W4p6/ePn55VOHiu/unr39+ROFuM6J7/MmHA8clIRw33Hx/ZtGBhXv66mdHFO42swvvzop6yGVowndHzi4cOC9zm9kFh8MRnUUOx3Y4ixyOrXAWORxb4SxyOLbCWeRwbIWzyOHYCmeRw7EVziKHYyucRQ7HVjiLHI6tcBaNOIUf353u+O0D/hW0P/1bCJ+8nbzvXPKkb/3T78+XPv3Av7G2p18PJc+vwl3844+C+itrD/fVav7wBu9OFx/uh4/lNRdMFc9UtuQA9CnctT4YO5T3xuEsSnh888m3Z7UbjmKeznr48YuzPt6dxmfCzm9OP/70v8dDmp/87P78+sys+z/+7JNvBw0aSscT3Xpm3NM3fx4U+Z5+Dx9/Npzpj0/ffD8q+fBieI13/Mebs2ZWqjm3fBqPXp7uzqz71ZtPfz+y6Ky54+uh4Pk61jdbWRiOcJ7Ff2DZxwrGV0M1Ut0wFLqPVEnqzOk+7006k3wu8e0dXXh9cBaNOI2m/v3bgT+RteHxtw8ji+7i8MnD/dOvkxc4K/Pd6bPHL0f7fFYyvPX926f/ffxtMtn0O6bHR8/1jno3FH/87fia7kD3kVczaO9ZkKH1wfeIL0qvk0CjNB2VpbvO4ovsYwXjq6y6k+0jVUK+KO9NHIU8l/ifn/7l60M99POMcBaNSCx6h7ERseivbx+SRg7flDA8vDYq2nA+/4/niyOLyO4Ptw7fWfDXwZmdbTX+Poc+P/yN0rv7sdbxNd3xcF+tZngO4G54Fu3si95+/CWxaGj8/PofB4GG6zH2VDbcNYovsg8fplfnan6B1f3iLO6fbR+pkrHec8feZ70Zn9Ucv67huz98eY2pOwKcRSPIF6V3H//hrCJ3g348JI1EX3TWovPr7z6cShYNt74fnxM9X3r8yQf6HcuI7qx1yX3QM3HVat4NXnB4Xu7PhkVD4+Q8FItmKkt3naUQ2YcPmUW/VNWdbB+pkrHec4fKiG4Q8jdD2z9/tYskZ9GIxKLBAo86OGYXTv/y75FYhA+v/XjQsIfwgy8KFg23nn/OtwyXHv4GfyfXNro4jIHC+SNcyox33J/sUoaqeRyyC7guOqv3iddFP/jiROsiYdFMZcNdo/giu3iboRpV3cn2kWu+xw7Z3nx2Gp+ZG0p8/NupPMxNw1m0BO9ftp68cPGPC2dRN04qo/wC8cLFPzScRQ7HVjiLHI6tcBY5HFvhLHI4tsJZ5HBshbPI4dgKZ5HDsRXOIodjK/4fmtrHFmOU21Y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pic>
        <p:nvPicPr>
          <p:cNvPr id="27653" name="Picture 3"/>
          <p:cNvPicPr>
            <a:picLocks noChangeAspect="1" noChangeArrowheads="1"/>
          </p:cNvPicPr>
          <p:nvPr/>
        </p:nvPicPr>
        <p:blipFill>
          <a:blip r:embed="rId2"/>
          <a:srcRect/>
          <a:stretch>
            <a:fillRect/>
          </a:stretch>
        </p:blipFill>
        <p:spPr bwMode="auto">
          <a:xfrm>
            <a:off x="1905000" y="1295400"/>
            <a:ext cx="5691188" cy="5421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066800"/>
          </a:xfrm>
        </p:spPr>
        <p:txBody>
          <a:bodyPr/>
          <a:lstStyle/>
          <a:p>
            <a:pPr lvl="1" algn="ctr" fontAlgn="auto">
              <a:spcBef>
                <a:spcPct val="20000"/>
              </a:spcBef>
              <a:spcAft>
                <a:spcPts val="0"/>
              </a:spcAft>
              <a:defRPr/>
            </a:pPr>
            <a:r>
              <a:rPr lang="en-US" sz="2400" kern="1200" spc="-100" dirty="0">
                <a:solidFill>
                  <a:schemeClr val="tx2">
                    <a:satMod val="200000"/>
                  </a:schemeClr>
                </a:solidFill>
                <a:latin typeface="+mj-lt"/>
                <a:ea typeface="+mj-ea"/>
                <a:cs typeface="+mj-cs"/>
              </a:rPr>
              <a:t>Explanation of </a:t>
            </a:r>
            <a:r>
              <a:rPr lang="en-US" sz="2400" kern="1200" spc="-100" dirty="0">
                <a:solidFill>
                  <a:schemeClr val="tx2">
                    <a:satMod val="200000"/>
                  </a:schemeClr>
                </a:solidFill>
                <a:latin typeface="+mj-lt"/>
                <a:ea typeface="+mj-ea"/>
                <a:cs typeface="+mj-cs"/>
              </a:rPr>
              <a:t>Special features</a:t>
            </a:r>
            <a:br>
              <a:rPr lang="en-US" sz="2400" kern="1200" spc="-100" dirty="0">
                <a:solidFill>
                  <a:schemeClr val="tx2">
                    <a:satMod val="200000"/>
                  </a:schemeClr>
                </a:solidFill>
                <a:latin typeface="+mj-lt"/>
                <a:ea typeface="+mj-ea"/>
                <a:cs typeface="+mj-cs"/>
              </a:rPr>
            </a:br>
            <a:r>
              <a:rPr lang="en-US" sz="2400" dirty="0">
                <a:solidFill>
                  <a:sysClr val="windowText" lastClr="000000"/>
                </a:solidFill>
                <a:latin typeface="+mj-lt"/>
                <a:ea typeface="+mj-ea"/>
                <a:cs typeface="+mj-cs"/>
              </a:rPr>
              <a:t/>
            </a:r>
            <a:br>
              <a:rPr lang="en-US" sz="2400" dirty="0">
                <a:solidFill>
                  <a:sysClr val="windowText" lastClr="000000"/>
                </a:solidFill>
                <a:latin typeface="+mj-lt"/>
                <a:ea typeface="+mj-ea"/>
                <a:cs typeface="+mj-cs"/>
              </a:rPr>
            </a:br>
            <a:r>
              <a:rPr lang="en-US" sz="2400" dirty="0">
                <a:solidFill>
                  <a:sysClr val="windowText" lastClr="000000"/>
                </a:solidFill>
              </a:rPr>
              <a:t> </a:t>
            </a:r>
            <a:r>
              <a:rPr lang="en-US" sz="2400" dirty="0">
                <a:solidFill>
                  <a:srgbClr val="FFC000"/>
                </a:solidFill>
              </a:rPr>
              <a:t>Fourier filtering of </a:t>
            </a:r>
            <a:r>
              <a:rPr lang="en-US" sz="2400" dirty="0">
                <a:solidFill>
                  <a:schemeClr val="accent3"/>
                </a:solidFill>
              </a:rPr>
              <a:t>Scintillation noise (experimental feature)</a:t>
            </a:r>
            <a:br>
              <a:rPr lang="en-US" sz="2400" dirty="0">
                <a:solidFill>
                  <a:schemeClr val="accent3"/>
                </a:solidFill>
              </a:rPr>
            </a:br>
            <a:r>
              <a:rPr lang="en-US" sz="2400" dirty="0">
                <a:solidFill>
                  <a:sysClr val="windowText" lastClr="000000"/>
                </a:solidFill>
              </a:rPr>
              <a:t/>
            </a:r>
            <a:br>
              <a:rPr lang="en-US" sz="2400" dirty="0">
                <a:solidFill>
                  <a:sysClr val="windowText" lastClr="000000"/>
                </a:solidFill>
              </a:rPr>
            </a:br>
            <a:r>
              <a:rPr lang="en-US" sz="2400" dirty="0">
                <a:solidFill>
                  <a:sysClr val="windowText" lastClr="000000"/>
                </a:solidFill>
              </a:rPr>
              <a:t/>
            </a:r>
            <a:br>
              <a:rPr lang="en-US" sz="2400" dirty="0">
                <a:solidFill>
                  <a:sysClr val="windowText" lastClr="000000"/>
                </a:solidFill>
              </a:rPr>
            </a:br>
            <a:endParaRPr lang="en-US" sz="2400" dirty="0">
              <a:solidFill>
                <a:sysClr val="windowText" lastClr="000000"/>
              </a:solidFill>
            </a:endParaRPr>
          </a:p>
        </p:txBody>
      </p:sp>
      <p:sp>
        <p:nvSpPr>
          <p:cNvPr id="28674"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8675"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8676" name="AutoShape 2" descr="data:image/png;base64,iVBORw0KGgoAAAANSUhEUgAAA0UAAAELCAMAAAAhlN2yAAAAzFBMVEUAAAAAADoAAGYAOjoAOpAAZpAAZrY6AAA6ADo6AGY6OgA6Ojo6OmY6OpA6ZrY6kLY6kNtmAABmADpmAGZmOjpmOpBmZjpmZmZmZrZmkLZmkNtmtrZmtttmtv+QOgCQOjqQOmaQZjqQZmaQZpCQkDqQkGaQkLaQkNuQ27aQ29uQ2/+ZmZm2ZgC2Zjq2Zma2kDq2kJC2tma225C2/7a2///bkDrbkGbbkJDbtmbb27bb2//b/7bb/9vb////tmb/tpD/25D//7b//9v///8pyDphAAAACXBIWXMAAAc6AAAHOgGqxcQdAAAgAElEQVR4nO1dC4MkN3GWDbETSJy9EMBAFps4DsnVnQnhFkiCh9vV//9PmW7VU49u9WN2emfrs/d2pkctlaT6qkol9WyIDodjG8K1BXA4XjycRQ7HVjiLHI6tcBY5HFvhLHI4tsJZ5HBshbPI4dgKZ5HDsRXOIodjK5xFDsdWOIscjq1wFjkcW+Escji2wlnkcGyFs8jh2ApnkcOxFc4ih2MrnEUOx1Y4ixyOrXAWORxb4SxyOLbCWeRwbIWzyOHYCmeRw7EVziKHYyucRQ7HVjiLHI6tcBY5HFvhLHI4tsJZ5HBshbPI4diKGovehTM+e3ZRHI4XigqLHn/6fYxPX394fmEcjheJDhYFh8Oh0MOiPKLbYekE+5a7SjEXbm2xmxBOwVm0vpgLt7bYTQin0MWiIqJb3IzDccNwFjkcW+ER3fpiLtzaYjchnIKzaH0xF25tsesJ16O6R10XeQjouDKSCtaS0rtVPn3FsGjwSnBm67KfsLD8UX9upR+v7idkv3f/mWfR5oiuvKFst47Ocs9ULDNlxxLuCK0eV7iQivUU7e2EqXz2ynYWlXIdd7gni9meH0y4A7R6XOHg6izavC5aLtdRkHUVKtccLwFgfu0MZ9Ek8tUoVK45XgKuz6IrRHTUxLXjkklfdG3hjtfqcYW7fkS3oojFYhaxve/oUegr1llbVgwqn0Djw/1a3aHY7q12TbqzqHklPr4ZfNGn3RFd8fkecjVLXjTAmmTRa8JLj2MPENFlT+jNjGc54MtlX3DHRWf3eVj0EhT0kDL2C3UAFi0s0uGL5noD2e+ZopeL6KD8ZPeILpmdg0d0XQWfWTi01y8joltapBDDWTSNbl3oL/YqWISa+GpZNIcFd1x0mQKmr+FCEd1LWGkdUsZ+oZZHdAtCWGfRNMwab0EA0ayvevWQGprhkDK2hWoszedyw/JiSTrlmVnUvdVy9YiOMu1Tvmh5q42pWeLirhzRTc/9cwsHrWLFQHdFdLxAHV4c1hdJ3zpY1Gv3L8Ei/l4Xuy4a38EGFk35or7aAnTOrjIFc8W6aksFZyz0s7OoOXIVX9ShKKxzQVSwA9fyRXOAfo96gVBDvhypxaK1ed+6sEu6sMRE7rnH0+WLnhdhIueRfUDzODPS2kAuUMFnZlG3uiwwBNAl0xIM3pxGvc6i1fq5nUWrGbdxhJYvz6exfcKGSbgoi47qi7rpBCrMmWlu1Ow+te4OmmCGRatz0xMsusC6yMSSE0uyApUdvy417BcuE2dV1iVAex6yMBr6IjqeCBAV7MAqFq1/JhDoNcyUBSx7/jX3bC3oenf6acmZBOuQP+tL9XX2LObefch/ljynW4x5Z397+5CXW/P8dPd9AUhFZvtBOhdh6XwsZ9FyXwStT9pViGgdvmhBzX2Nz/qilSHdeG95dUF1kx0N9rUVvreFWB1yML+2w1a0ajQhJdJmfWyQFdSM+Onj4UsREj06BblERFdScw2LAsjrSUEuyqLQYNGQKVsz81AlYOeJaaqhCV11sWpYMkKVsruyKGf4umpHbW8YNF0hyFg02zGnIEJ8GSyakw/UDmelbJJAzp/te0BFWGRnCBSLhsi+uzr7uuaLJqas3PhoQ5UF1lRKN84KN3F133XRkK7vYdGc50i1pHmYGCZIvqihS0kitaGeyt4Ei8axCY2ek3IrovWzaL6DNIgx80WJRYGotJZF5fCM/WnUVjxuO9Wq+oy1gLe+ZoWbuLp7dmEHFrEJrYXYdtBhjkXaF70cFs0BkrVvpWCUeYWFEV3HEkSxyPRlZFHa1l4yxrbqGIt9U4CSkKHyqpSoVr163eGL6m1eOqLrZNEk2PRQ2NCsEFkUpwbPaBGgFX/xLEoaW7spRDOlMDM8BXLpKwHWFIuGcARTQ91Nqhpi7XRK6UqlTE6w5SxKHml6hIKV6zIs0iwFuxZcU21ShMAsMqO6lUVT4UFVkrkry4okO92IQvojOvTBpRfW3WMWQR+LoNJ0dbEvLLJBEjYoSePuVqmGyL5ITmql+D7rZku8eqvG36TlomFRaK3itApO+KI9IjrD0iFLHSYa7GyMLFrh4fWtgSO6duSvWATX90WpV7lh2JFFbILiPiya8UVSPOAmgkTNy7+MQNITUf0NtqTijRCnyxeZtU+q2LIo80WF+mahc5NFM+Msn9ZGJvdF086veVVXRxatkEy9TSrJLKpLRt0LUc/wZPtWkrkry74DqM8XzYH0tXITmSB6CbQ33VtzfiF7H3i7IGoWjXMBPMLjGCs16EtVKxYVvqghVS5v/TRq0GV5Oak039iZxjP9EyyKdV1torr61PWPQ9h/OrnVhNISU4VxOkEiuvrWHHtq1qsLsGjR99HV2t/IotJXAyhfNO4G7MaikKoDMu65LwqKRTISndummkXAHavNV5VF2eqlKG4Wc2C4Zb11GcRap7+ZRXkLha9L8zvji+ab6GJRao2KN3wRdi/Q3UdnkUoPtGtREV1l3QisKLhM6cs6Kx22FzXSYRzOD6ogNIznkQKzSE/VxJjUIzpliqFCpBqLkvWttlSySOU4SxYVfIFQu6pv6GJRqwZ5cIc+DSpsrjU4cVV/CkYyEzKqggM5MGqur4ykEi4EtQihgf0julkWdWU/zLqo4ovkeTk0at0rlIJvmY1O5+REwWWiccnHhtSwaKJDTRZRmqGXRYN4jVxblUXkT0cNtjtf+atsUvZmEfkiHlZcq4i/nKmu9alhkU1fqIJjc0tZxHmLeVyCRbRUVpah8EUzIEW1d0sd+mTDWKzti/LQYuprvsa9oLT6oUA590U0b5DNyNx4m+BK+hhbVqXKImjm2iyLcER4mRRi9vSmnZ5Y+qJKyqWHRRX5+W2wvigCKM3vrTZvgicBVO3RzBv6IjDFi6oUi4ib/euEC0R0pBXaMhgWdYgGGKjZu6UOCDztHF3VUbBm2heFlETgAIgGPS1kSxbNhCS5GDUW1XOqDRZN+yJFfbVYRF+U7Qflh5tMH2rp/yaLJkJM9VYnIkEN4pQvmkbJIm3UlFR0QDssYxFck0WzvshOWKMSWoHEYubS7ZLNpS43EPJb51gEFRal44xCn0UsIgdMqcTxnyCThCferP1vsUj3NGTFJQxNTZkAzzQg0wPRlKHPS4fdZFG+7VOlBfkikognLsoYlLCV1IIInoScReh70XalGQ2hZBEH7lQy0mpibxatXBepPi1gES3q8bmQWMwciEoYFjWkguz1FIvGU5I1FuGCSbGI1mNFFyv5r3Q1hYtYVGfT8cSxXdtZFqlknmqo2LXU+dqMRcH0XKagwSJjWuIkizIya69rPgDSC1HW+smDvFeV7qpONFiUBjzQBjRgWJeziANKKgm04AVSv44VyGIWhTD7ZFTliSjQv2eelAqqfKyUh+w11dn7pBdMvA+Z7Bweg0ANdbXNqhwh/YRg6zbj1ZA/byeXn+sIaizy+lW7ZtxaY6zeU9vNucuuVfuvxi7tI2T9qrRXHUOaDz1u+XjqPqv69Q15vayfIOVDLuPkzzyLlma6KSyXa+ZPQFTMWd5+8kVlngxvJ8mpy2kwWvKY2su4mN+HSHvcbLJ4g13ND7ogTPxwLaoaemG+yy4dUiepeTZRAPoppRoLBZFeTRmY4nIWhsSl+rGG4XeQSrPmzBUAI7p0sBy+Yj51cV0GfdGoGRgh19e+LfVKRexOrZ6pNAr0GYbQ5JZp6zXvAKkqdi/ILO/ti1awSJ5uiVEddmEWtZlEkwWk8lBlEUdnODbN5L6+DIbcwRagvEKkHEJE5aRGVWM0NTL5dgMxFA0AL+RQYwsWQd5LfCHDpcPArGup0ZxFkQeRLA09UsKcAbrfSGB2+MfbkaG1Yc7EqLFt9CDYaECSQpRxNp2vdlCKaBJFYDKmqdWp9DQQI5U4tV5hEWWOxrpDkPlHxat4mhz7r4tEvZR6Fr6oLlmQIsbNmLVnxqK0YmxlgCdYxANOFozCZssiXoHlvkjOlejayC2opslWkp7KHC1kkU5JZF3D0ShZRD0G1VGdXOd/zcLJ+KI0COP4Voe5zqIgehLGY/DUKJqQLhYVaUT1sWJRwFwCROOLANk8St30RREXw6lBkPnH8ezY0O9j0UP41ZtwN1nE9NaySIVRrJp1YShHzixCo592PDja0ywiG9Pli/CMHHZCohs5PSWujRshJwIh6okInENMtVR8kSEwR+FYgz6rl3qds0iFRjR8UDgJ9dKyiPJR1hcxHS1pTWY8RhM3pkqnfVGRF2Ha0EiFdFoQtb2TRTYmbrAIgOdVjhtQQhCiXG76IszLpn6jZwJiUSXpX6Avovsyfvdh+L9dRMtVsEhs9jSL0Beh6UCdi3iEXjIumS+qj46IY2VTSSFWTVmMkZ4rC86+SMI4ss46PEQ1CFEx2ugpsF1AF8FRFaudFdtsMeE1MOZiikWUm+e4JJLNxkozFuW+KNdqIDlqLDKyA19TvojyXmkSFYvIklRZpB+9s/GMtEPLLeIDFRaessZ0+CJesSGLQsSHrifRz6Luv47cxaK6ypNV5q3bpLwYTVR9kZi0DhbxWiGmRuiiUhTMyQTbSAqtzUSA7hepAS2dNYsCVc4cTdok7aZ/ioiu8EXq+wPyrhUs4r5qFrFq23BS3RKloaxumoMai8xahcy5inGBWIS+KCTLpZIlNRYFa1rqvkiqRj5E3CdawCKIxhfRe7Gcc/7oWSK6pSzCkGp0MxxOsx3ULML5WsgirBLHRnzCOLdAX4XNYo7qE0I2EcQpCt5I5Jj5okAs4pUURYw5i7Q6cm+FRQGPm1dZFGLkeIZikgqL+MyyHGxQrbE/LbUXKB4oh1lPNRcF4h0OLJD9SONP1pHbrLBoNDTax9VYpJMBqaEgo2RZFJSeBB61dFcEtJyAmwJo49By7uKLlhXZENHRdAeKSCmUb7CI8zLBxiB5neoNn+YC9EVEKRxCUpaMRfjVZzJh5CxxyaauMKOBlFpCQr4f6iwyOQogbkSsXlboeddIbBkUTVbNotRY0Cct1aIf69K+iLxXYOuTDzAqqbyXcaArqN50Ff0a51uqLLIxZsD43rKIVnOKRTwPOYvoGDlwn9Ao0D5W0qLUfYwIScK2ypKks1cWFtnOIjJ5sgEP2mVgOYhRYoegJq2sU96INeeYJi1LxykOPMEiDLbEmWqaecpHsPrSAywZi9Sdyhep2SFvUPoioTRqHbXKwyr9Sv8gbYWTmLynESMWoQqn/lNOWPkiw1DpjG5d2k76puO3gkXJ2olas41ssIhDdyUkZVY0iyhNwsOa/EidRaiYIfIwa1+EfodCbiBtYUWbwPOyiOawxaTUV1BfZcksEjuIgyxmgoZqnkXAKqZYhFpAbbC5zVgkvoiJzYQJbGCFRcRWDEso3k6TzbMTpTXWdhpj8UXYoOKmjKa8BIlWAH0fnmEQW4zuRmI2YF0SjbbHY6lutVQMJGI2PKkAfgeaEpSWtkQbYBvJMaZhEdFFBRicclKWIrJlMCzikSRFMizSDpW6DaRoeFohUi4l4AmImYXRpVhkJsKyiHSwdmuUPvGdWFyxaOhT0vh5FplATxRWtqvFlmWhP//lCHFCLRZJMAY0r+TcKHYK9EANOYkai+xmFjepxq3FIhZHB5aB9Yo+AJZFzn/Tx1xhFrhh4zQw1ITeb1PuN9LsqABkTCoULMKXEoCpWUK6KBbxUQLqQcGiiH5IsUjcLAXVibXykLFQh18GPPuTPsbePLsvCqADJ+oqvcj02mKaRZiAAfZFeiWyjEUUo1MJVG7dOckNBjkLDJwXoPQH3x5pQTrOqzg32q/RvigoX2SfZhDbG6XJbNyqLGKHwqEmBQV1XxTpFVntQEnLzARyAMG+iEJL8UU2/47Rm2ZRZD3OWUSPuFgWESUVi/QBuMwXSX95pYN3BzvgGOGKAVDUoeEaAwVhUVLnCZ2lvs1dWVYkmTydkgVNimBHzIKMRY1FgOzkvU7Y5Iuo5sjxcH57wLyATo0BexGxuLyWJRYBnccL2otFoRjacojqWAebHhkK6RYgD3UvLIvE6lJLBYvYF2HygWy6WGvlToWQzCKqnpbfxCcgqyTSkT4qOdlw2JQChXpimfhNjUUqHrcsQjOj/zAGzSpg78gXUTTL0w6yS6R9UlRXnp1FQusai4gEdanSAU8VDWgWJe3n5yXE5gCO0ySLVHqHlSu9VasHuoeKkYqzTQisDDEFBiBuV7a9sZOUhEJ6pRoj5lSJhkH7Ip5wzQtSEkqWVVkUZUVn5p+GK0lMOSxmEbkd5BIHUpF5p5SPWQR4R7IBQfkiaUlYxKce2FtYXwScIwgBz/FwQiNjEY215D9ATSXwWJFtyPUwVR34S/KZRfw1EA0WtRQ2KuWaubKwiJgH3tbUvqjNomTYBxdfyS5EGhCuzbKoFbsqqmQs4jY4N8P3UDGOn2kuQCsBSsC+CO0z+SKOLhSLyJOl7sZIEbgy30wWtTLWvkgENSziaEayyCiESrmlTitfhCOoAiFa9Uf2DZKiJ0NCwz4qPZlxxSKKlwFHnuUMQD/i5WikUGy0LaTEOHviizAi4fmqsSjI0BsWRdxNImdKyyixOMIZYRHGHjXl4n51XFlYRFhECiEKm4UtpiZcjweaGFXXBIv43waNjC/igRdexExYdafKb3LCjcN71Vl2GGifSUbJNrClhiC1pnYp5AbpCIVJOYtknIqukROTDa8QxLpkLAKpU5uGyC6Pm2Opg7gI4O8BEdrq7Tr2RUR4YRGbMvUVYhGYdJFnn3MRQEREFpGlinygkJWNLRr6IumoZlHyRSi2HPcR7hUsCrWvKc1weV9EW4DUMfYzMWay4bHSELUvov6ULOI1h7pQlSb9luaqLCqHSQ2dXgypOmOkPBhZvgj0XBgLDrJqSMILC6J8pFiknlTVLDKJBxwvEY6YLL4Iqxu/RCpyOg1NLjMTSPmYRdoXsS7TnlrEoRp7wgmxIC41Sq/pDjWytINuygb+OiCUTWXjcl9EoRftghsWBXZq5OSUuaAL4jPJ+0TmZ+6LwkV9EQla/wGgIxVsbce3qBqoH/iZvpf3kOVe0OXx1DrQverZTl2n/gmxImNQ9wRgFOWgrKeoT8sA8puqpba4LvyQ7g1qnPK+gL5Ht636X8gQ5YdeQpCyAPK8bdDjq+ev8t6UI3lsc2bO9fxyf6O9IR9D0o/qXOuxA9VnKoT9KsYzluNo5FAvuY1MN+b03VjVBSzq9kVIaOOLAJQ1Us3zWo8cWKoLdFiBveTwjBcakFVGdcpBF4paMHKkBIAYL3U3CQf6iv5cBSTaF6GEQWIUilJRwDQ5IpwIhWonPo1rjZTdlyEjDylXIPKKG9gOkxLVfVFaH6QhJxdBQ43vxSOAWHWMH8mFYC/oQTi6j72JkjdrAPtCeUyKrkYp8SpgwcBWYAzH6GsBqTKSjAY5qmaksQCSmKUpB9AVoBbQREhSpdQsi8tGdKQZPKrMIirLFcqURrUiZcpAVPZJ4mva2W+wiKKTGPk4WsSIAZWOdaLSqSaLdPQHdH/EqbUru3SFBISoQ8eUVqPIhLQPjw7gDAegbLhIE4K6hYRjFVYVkRLxiIudIv0XPWPd0SxSRjyyXYhof5CT6eBUoHVphUXZiIoCICtxYFjx06SbzQjqEFB2gLmRbpHlKhBtuaPUmmx0M4uSpEBBbMYiuhJ0H2q4LItYTuycZRHb4RQ+R2GR9kUUjUdxwpy2Vi3FKouU2QMuIe6QBWQdMN1sscg+CKp8Gs2JrOzI4CkzmbWj11pgrDPwWVe1x5JukS6xcLkvarOIrT7qY51FMuoVFgXK2TNfQtTfV6tYZLpbYRH2RJaTIiVQBTRjqPGKX2gJ2K5G3o3HjgYzjTyP1G1Ae5KxSGe3ZjILMV6ERVq3U9SFI6BULUo6kiqk2VKXYuSMJo9ukDJqJOhCXRSqoM0i64sUt+WKZpGobzS+iB0wZfMi7rVkwYYZTElk4kgFSpWDygQIEyLvq6Cy274QixQlDIsC711CpGcFtO6QxQtBHAANM7pOit2wapk9GidmUQSrgsQiM8kx8habYhEuS/R2HvYpxeJURaBzxOjZQ9C+SJtHJiVJiLY7htwX6ZwPxHkaXZZFKWIOZEplPzaq54ZiJLulWJQEl2UNe3q9JbuIRcIEyyJleeSuJAPoKxMskpwDH7Lh2aNVGHeiMZqYTk3dlKUbRXeRfdg4eLSukwRdxiKlxzIGXHUk0gCedxmv2KAwCFdpmEmb6IQhkEdrsSiI2GpktSPhAcXjHopFmL/IfBF22ST+UCFQZ6SzKCtfYGlx2nBpGAoWWV80z4mLsoh2omlmgK1fjLgiZRuddtRqvghflL6IV6OajFZCsVkgASTQbTjbbHnyfsyxCDvLa19cLNCUIouSXaVONMYONYC0kXwRxSZ2V5ncVjKmyoEwi0gb9Fogsi/C8eCH5egW+gYQrCpljtnyk8VnBkdc/pMviqpl0vfMQLEGZ9OEBkhIj4aWXjKLOFrWw0EdlNBYXoCZRp4A8UWBd5kUi7Sq1CfMzl7HlaVFcBxk8apYRAMrS3AOTYL2M1yXslo6ao40mVUW8fqbDGrU273Arr3hi2zb2ONQ/UD5osQWzitFckW6h+3gQDYKRZcAaPcHzLqNOi2OiPXA6jIZCGWNVQH2RbybRRUSIWNQll8rP6dc2UgxPYMSI2QGSoxCMdI0+cIichHGO9GKR8+HtU2gKo1kRoqJ43Ewy9KSRWaum7gMi4IyRJZFzK0Akc6X0p648UVUF7YV0PYpFrE5lgiB5CPyjI2pkdcswjU2iWg7YH+rDBRVwJ+z1tN0gx33dKQJ5nxRlHQZ6RJ7lsCP1kRqhY2phFrkQEgJJKbKWET6YUYikj2wLKIMRMhGiU8zyA5ykL0DtvmQGyhqKFNNIE6rwwMcdqjxoEVyttgy7y2LgiwKTLvY2cgR4DOwaNH30fGWdYwVFnGAB5EypTQjmiGqrvSbNFZ5WTHHHESRgEBGVEZeKRDvRs+wSPpZ90Ukk9rtDzmLouhljBMzolnE+xQYnwUtIbNo9Agh80Wy7JFR0gGuZVFMf3tDuQjxnMBGL0LMR0l8Ec1PGiN5sJ6WvZVguQyTMPhSxxi49xmLcDZCdneXL9KUkKWVGg/NIgn8OtDFokXfjYq+iLMHZOKYRTHytiRFVBApE5FzXx86K1jEc5WPrqxKI2XGQRVj+4Rq2hirZvSVRXQUtwAv9mtjIv/WIREdR7bEokJCHK+gBrnwRapN7ohYHP4wMMvI8wTaWwMy2HzkVPea7qALdCNOEfmiyhiW5p1YZH2R/k+zKK8TzMBmLDLN8UuJ9CssCtLGFVmEpl58EUe4gJ8EPhkjmQeMwKpWKmORumbibLGMHE9HANEBmYQuFjX7mbGIVv7JF61lEckTS19Usog1PgWJpLnSS5LH+CJeSaoPVZCDBi6ybULm0NquyiLpH5nKKA4oVMewxSJKsfGUKBaJj4xFnStYpJI1BYsCJnqkn7O4QESn7THwUpQiuDRVgBFd4Cx4skaFJeeBw/tixqLUCI+EjAzQuUY02MoMBzV0wAzWjU72TzdMXJU1fGXcjV+YqJVZxLaX+6rGBYeA/ACnGA2LAj/LaNqs+CLZQRZDBbz6YOPMLRSFo66OW0/N1T1zGdEFvCuolAJEDvnZR9bHz9bXZhGo8FKmvBHRUbFrsUhbIEkjaxaBHECk/GbkQrYu7cRZXdosYqdECTGaAG2GVbXIoixGWM4imGMRrx4mamUWRd56Ic8S9Pwzi/CtelxD+aIai5Td5gEIRp0Avcr4XkVxBYuyvnIMkFoXp9HDosCbAhxuyzAE3FUNcTOL1DTLLYpFlMBXku3IooURnYpc0R/EjEUYYo0ZNDocSYVsTaBrbPui7AWtGILkAO0kUAgRqr5oDpk6zbFIBqSDnlUW5bNpWaQeHaQglz6K+WRZFsnqIEbyp2qPGKzeFq/BTs+YXaDJrt0kvcwQWJo0Z8SiJA7L0WJRKZlUau7StqhkUek6yxVGHZdhkfJFpPS5L0oDxPEWriyaLFLGHPLhkaSC9UUplpTUXxkg6/BhAfRsUrAaC80y6PBFUbEoZizK9CdYFilfpNfzaOBzN2t9kdSpE3WpzTkWaQpiFSbv1ehya11ESQ5OZQCGoHMsCjUp84WPtBCjnqbSF0Vdfj8WLYzoFER3calCYQMpSPJFavRbLJK3+fAEthgm/hj1m8jJFj7mt9ZYNKvs8hvDdc2iYnSULZyptcIik0iSRhWL6GXmiyh+mfJFVjiTqclYBNEOC05Eli3jzbnJLpfKap27+o4STuWmHtbHL5jrbV+UH3gwH+Po5f28EIsCaV7Xj4wBAOfl0C9JhkGeQIO8DrDvx4VM3r5+Yitrm44Kh6wuOgbRbHfJD6ifWPkLhqrdMFGProjuob5CPg7Zk298v267Nk/Q7mvQ8xPVk4a6j1ndeX9Y3gkZ9FOYeR/4tZofUHJUx6+hj3SP7kPtfiNL3s/unwqL3t0/KNezIqIjSBOQtgjHd6DOmYwnaskEQsWlmne8P0u1Z61BlBwvSIGgjs+TNOl3YTs7e5W/BZJ1co01O3Dq4BzEui9KFak0mE4j1LZnclkhNgraYIyy6OZe1X61+nJm6r6oIha/TJPHEb4651hvNFu88Gue4+rk5sXqC4pSx6qojuXjl2feyJ8r2oVFgZ4EjdRvYVFQVLNSFyFDjCrVUmMREi0yM8eXwbpz2cyN+7FINo3WA9Qa30TlJYvwihybRvs01wCWbhVU+g/Z+GsZ5sk68WEHiwJlTJKZbTI/yVLlOjfTwyJubkKyNuoW6V24f6d80Q7ropQNIpdjfJHev+laF1UsnjI7kmmR2Up5QvUNlzQh6txXu9Far0yrMQ1JKw3XSaxEH2JRSjNWWERGiRuXb8MxHam3WpwmKC2ReamHuqMfk4rLhUplDebTaHyRTGiT+dEDQyYAAAyNSURBVFWuFywyjeZhifJFptwGFuV4uHsI4X6ySB3aF0U5ngL4Fwr1p1S8qCB7W1shahbJzm0WnETQF6S+aitzvTKtaqEqY7OERRLRtXxR0bjxRfMsmtlhzlgEldczfRgwnUYp4/biqC/+G2mnaLrVPl9kfKndJjOC7cWiYl30f+eYrvcvUmaVkZT8vN54KUTtBcQ1zNStzWOlh7RElHfYNvu9rAdgfvWi6iCx4rmFyVzNHNGl6uiDtrUzyjIbms72tMGirntFtslRaCzGzadsVWkTqRtNe9NoEUyPS5XqabNrXfT0zff/tYpFasmTzhGQLxr/1b6IgpIZLZyJvCAty4kbmZ9vx+PbWcTYRKIoG2qpMj5GWgyLfLQvi/IxW3JvtZalQqBdpYLpKfUFtqk0sjOObJpFXQ33rYs+fh7WRXTWF8XILIKoCaVGLat7MtYqIzrazk11Bjui5TMLDRYtj+i6incUk/RLlgModaPgV1dEV0zdRGylY92FEd1cqYlyNABYnSZVT6uVgH+aTflX0TSrm0Dfumh5EQTIxCoJKyzi4mUF7beFamVfo134osuwqCMv1gNhUbGbOVWb9UUzrZYVF9XZss/Poii0CeXp5PlW276oYVeMrS36ucEXnVdFp8/KwotqRrHsE0ImopOXqvhsfUqMikqoGNLU3cif7RHRbVwKZTUnU7zklkWKPltzNmYrI7ruNmYl2DC2nRGdsbXrmmuti75Uy6COm1qQPGyLRVnx2fom5UinR0LJjdZezh4s2rgUympeuHW1lEWzCO23u7Fowappi4nKUkit5qyarGqu5YtCuFtyUwsQs5MG9A9U3cNsRNdqWUeN1U3Z1FhRfzC/2mLUP18QqnUW62BR/rmk7+2H64TL1MiMZce0dzU6c1La9qFH12ZCtZl1kVwOLWM7hwuvi4rlrrCoJnFZcWfwxCsUzaLSVRWLAHqwxRadG8Y+I9ddnSoG86VbazuzjFkvXMMXwcTgTwlXxfRqZ3sfuBn7cYNFxR07sejxzXnEPt0jomuyiGpZ6L6nP0cjx6euiuxwq75lbnzPhVCGDhbV7hkR4q7BZYmLVi7YLXDsq3CP5p6RRcKaprXZOk/qGwgqte2m/ZdTpy0sihfl9/PhmVm0x4g1sgvn37tkF/T5AdmEhjkvq+7vbMa8aMnX9+Bi/zweI6IL9df7C7dfseeJ6AiTAXjF8OwT0Z3Gg5A//H7BTe2i1hfxYuiSLGpb5FtkUau3ziJE8xEA/HhhdX11kC9adFOzZD7F+WJob/cd+J8XiTUR3cvtbR279+fyA7QqR9fz7B/+zD0Xu+q5wvbPkudwj/iz6ZnbG/l5mXNYsugy2QVzP12ufWzu72xGVb1jbfuUW1AMdhuRlxvRXXttt1NEN5LogiySx67mq3qxurCuWMeRl5tn0bWL7bUuWn5TGw1fRK9uITW7H9IDrteWwrEU7f0i/SjE7E1LGlhd1SvAtuOXjiuhyqKnb74///zl61ZMtyTTvS0PexOu34U7RqvPHNEN3/nz9PWH5r7rDr7oNQ23C3eMVp97XTTsu963nzDyoMPhUKjm6P75891ydA7H7aMvR7f6++iaeE2u34U7RqvPvS7KTgCt/27UJl7TcLtwx2j1uVmUnV24AIscjtvBtSI6h+N2MJGjU9d8XXScVl24Cxfbeb+IL/m66ECtunAXLrYXi9LZBXlKz9dFDscE+s50+7rI4WhjcXZh/Ks6ELc+1dT7dF5nuUM/3eZ9OEZfd9Y5+zPPIl8XHahVF+7CxS71fJGvixyOCfh+kcOxFd3Pun78YrbIErwm1+/CHaPVa0d0WdLOWXTFVl24Cxe7FItGHn02U8TheK24+LeXOBw3j2ux6DW5fhfuGK1ePaJbXGQOr2m4XbhjtHp7LHI4bgfOIodjKzyiW1/MhVtb7CaEU3AWrS/mwq0tdhPCKXhE53BshbPI4dgKj+jWF3Ph1ha7CeEULv239J7pianX9ITbLfThNT6lt6KIw/F64Osih2MrfF20vpgLt7bYTQin4CxaX8yFW1vsJoRT8IjO4dgKZ5HDsRUe0a0v5sKtLXYTwik4i9YXc+HWFrsJ4RQ8onM4tsK/j87h2IprfTfqa3L9LtwxWr1yROcsOlCrLtyFi11sXeQRncPRhrPI4dgKj+jWF3Ph1ha7CeEUnEXri7lwa4vdhHAKHtE5HFtxrb9I6T/+c1M/8yzyiO5ArbpwFy7m66JnLebCrS12E8Ip+LrI4diKPhY9hE8/+F9Hdjjq6I3oHv/pPz2iO0SrLtyFi11yXfT01d87i47Qqgt34WIXWxc9nNdEH//OIzqHowZ/Ss/h2Ap/Ynx9MRdubbGbEE7BWbS+mAu3tthNCKfgEZ3DsRXOIodjKzyiW1/MhVtb7CaEU3AWrS/mwq0tdhPCKXhE53BshbPI4dgK/4uUl//xPhyjr7f3FynLdjeVu0oxF25tsZsQTsEjOodjK5xFDsdWeKZ7fTEXbm2xmxBOwVm0vpgLt7bYTQin4BGdw7EVziKHYys8oltfzIVbW+wmhFNwFq0v5sKtLXYTwil4ROdwbIWzyOHYCo/o1hdz4dYWuwnhFJxF64u5cGuL3YRwCh7RORxb4SxyOLbiWn8z4jW5fhfuGK1eOaLzv190oFZduAsXew4W+V+k9B//KX/mWeR/BczhmIBnutcXc+HWFrsJ4RScReuLuXBri92EcAqe6XY4tsJZ5HBshUd064u5cGuL3YRwCutYtB2wb7mrFHPh1ha7CeE01rBoGS0PBBduLVy4ZXAWXQku3FocUDhn0ZXgwq3FAYVzFl0JLtxaHFC4A4rkcLwwOIscjq1wFjkcW+Escji2wlnkcGzFJhY9vgn3ewmyKz5+/snbQbhjCvj09YfDCvfx8yTYUYW7O6Rwm1j0cD8+F3s8vH97+mwQ7neHFPD06YfDCvf+bZrWQwr3cP/0ze+OKNwmFn33Yfj/kDjdD8L9/IgCPn3zrx+OKtzTVz/65O1RhYvx3UGFu1EWPX4ZDzncAwaCH1W4p6/ePn55VOHiu/unr39+ROFuM6J7/MmHA8clIRw33Hx/ZtGBhXv66mdHFO42swvvzop6yGVowndHzi4cOC9zm9kFh8MRnUUOx3Y4ixyOrXAWORxb4SxyOLbCWeRwbIWzyOHYCmeRw7EVziKHYyucRQ7HVjiLHI6tcBaNOIUf353u+O0D/hW0P/1bCJ+8nbzvXPKkb/3T78+XPv3Av7G2p18PJc+vwl3844+C+itrD/fVav7wBu9OFx/uh4/lNRdMFc9UtuQA9CnctT4YO5T3xuEsSnh888m3Z7UbjmKeznr48YuzPt6dxmfCzm9OP/70v8dDmp/87P78+sys+z/+7JNvBw0aSscT3Xpm3NM3fx4U+Z5+Dx9/Npzpj0/ffD8q+fBieI13/Mebs2ZWqjm3fBqPXp7uzqz71ZtPfz+y6Ky54+uh4Pk61jdbWRiOcJ7Ff2DZxwrGV0M1Ut0wFLqPVEnqzOk+7006k3wu8e0dXXh9cBaNOI2m/v3bgT+RteHxtw8ji+7i8MnD/dOvkxc4K/Pd6bPHL0f7fFYyvPX926f/ffxtMtn0O6bHR8/1jno3FH/87fia7kD3kVczaO9ZkKH1wfeIL0qvk0CjNB2VpbvO4ovsYwXjq6y6k+0jVUK+KO9NHIU8l/ifn/7l60M99POMcBaNSCx6h7ERseivbx+SRg7flDA8vDYq2nA+/4/niyOLyO4Ptw7fWfDXwZmdbTX+Poc+P/yN0rv7sdbxNd3xcF+tZngO4G54Fu3si95+/CWxaGj8/PofB4GG6zH2VDbcNYovsg8fplfnan6B1f3iLO6fbR+pkrHec8feZ70Zn9Ucv67huz98eY2pOwKcRSPIF6V3H//hrCJ3g348JI1EX3TWovPr7z6cShYNt74fnxM9X3r8yQf6HcuI7qx1yX3QM3HVat4NXnB4Xu7PhkVD4+Q8FItmKkt3naUQ2YcPmUW/VNWdbB+pkrHec4fKiG4Q8jdD2z9/tYskZ9GIxKLBAo86OGYXTv/y75FYhA+v/XjQsIfwgy8KFg23nn/OtwyXHv4GfyfXNro4jIHC+SNcyox33J/sUoaqeRyyC7guOqv3iddFP/jiROsiYdFMZcNdo/giu3iboRpV3cn2kWu+xw7Z3nx2Gp+ZG0p8/NupPMxNw1m0BO9ftp68cPGPC2dRN04qo/wC8cLFPzScRQ7HVjiLHI6tcBY5HFvhLHI4tsJZ5HBshbPI4dgKZ5HDsRXOIodjK/4fmtrHFmOU21Y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pic>
        <p:nvPicPr>
          <p:cNvPr id="28677" name="Picture 2"/>
          <p:cNvPicPr>
            <a:picLocks noChangeAspect="1" noChangeArrowheads="1"/>
          </p:cNvPicPr>
          <p:nvPr/>
        </p:nvPicPr>
        <p:blipFill>
          <a:blip r:embed="rId2"/>
          <a:srcRect/>
          <a:stretch>
            <a:fillRect/>
          </a:stretch>
        </p:blipFill>
        <p:spPr bwMode="auto">
          <a:xfrm>
            <a:off x="3048000" y="1600200"/>
            <a:ext cx="3348038"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219200"/>
          </a:xfrm>
        </p:spPr>
        <p:txBody>
          <a:bodyPr/>
          <a:lstStyle/>
          <a:p>
            <a:pPr fontAlgn="auto">
              <a:spcAft>
                <a:spcPts val="0"/>
              </a:spcAft>
              <a:defRPr/>
            </a:pPr>
            <a:r>
              <a:rPr lang="en-US" dirty="0" smtClean="0">
                <a:solidFill>
                  <a:schemeClr val="tx2">
                    <a:satMod val="200000"/>
                  </a:schemeClr>
                </a:solidFill>
              </a:rPr>
              <a:t>Who should download R-OTE 3.8.2?</a:t>
            </a:r>
            <a:endParaRPr lang="en-US" dirty="0">
              <a:solidFill>
                <a:schemeClr val="tx2">
                  <a:satMod val="200000"/>
                </a:schemeClr>
              </a:solidFill>
            </a:endParaRPr>
          </a:p>
        </p:txBody>
      </p:sp>
      <p:sp>
        <p:nvSpPr>
          <p:cNvPr id="3" name="Content Placeholder 2"/>
          <p:cNvSpPr>
            <a:spLocks noGrp="1"/>
          </p:cNvSpPr>
          <p:nvPr>
            <p:ph idx="1"/>
          </p:nvPr>
        </p:nvSpPr>
        <p:spPr>
          <a:xfrm>
            <a:off x="838200" y="1828800"/>
            <a:ext cx="7391400" cy="4572000"/>
          </a:xfrm>
        </p:spPr>
        <p:txBody>
          <a:bodyPr>
            <a:normAutofit fontScale="92500" lnSpcReduction="20000"/>
          </a:bodyPr>
          <a:lstStyle/>
          <a:p>
            <a:pPr marL="411480" fontAlgn="auto">
              <a:spcAft>
                <a:spcPts val="0"/>
              </a:spcAft>
              <a:buFont typeface="Wingdings"/>
              <a:buChar char=""/>
              <a:defRPr/>
            </a:pPr>
            <a:r>
              <a:rPr lang="en-US" dirty="0" smtClean="0"/>
              <a:t>Individuals who have been consistent past users of Occular 4.0 or R-OTE 3.3.1</a:t>
            </a:r>
          </a:p>
          <a:p>
            <a:pPr marL="411480" fontAlgn="auto">
              <a:spcAft>
                <a:spcPts val="0"/>
              </a:spcAft>
              <a:buFont typeface="Wingdings"/>
              <a:buChar char=""/>
              <a:defRPr/>
            </a:pPr>
            <a:r>
              <a:rPr lang="en-US" dirty="0" smtClean="0"/>
              <a:t>Experienced observers who collect lots of data with hard to extract low SNR light curves</a:t>
            </a:r>
          </a:p>
          <a:p>
            <a:pPr marL="411480" fontAlgn="auto">
              <a:spcAft>
                <a:spcPts val="0"/>
              </a:spcAft>
              <a:buFont typeface="Wingdings"/>
              <a:buChar char=""/>
              <a:defRPr/>
            </a:pPr>
            <a:r>
              <a:rPr lang="en-US" dirty="0" smtClean="0"/>
              <a:t>Software programmers who would like to consider implementing R-OTE approaches into their software.</a:t>
            </a:r>
          </a:p>
          <a:p>
            <a:pPr marL="411480" fontAlgn="auto">
              <a:spcAft>
                <a:spcPts val="0"/>
              </a:spcAft>
              <a:buFont typeface="Wingdings"/>
              <a:buChar char=""/>
              <a:defRPr/>
            </a:pPr>
            <a:r>
              <a:rPr lang="en-US" dirty="0" smtClean="0"/>
              <a:t>Other interested IOTA observers who have good technical software skills, who can follow detailed complex instruction manuals, and who have lots of time and lots of patience.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Future work</a:t>
            </a:r>
            <a:endParaRPr lang="en-US" dirty="0">
              <a:solidFill>
                <a:schemeClr val="tx2">
                  <a:satMod val="200000"/>
                </a:schemeClr>
              </a:solidFill>
            </a:endParaRPr>
          </a:p>
        </p:txBody>
      </p:sp>
      <p:sp>
        <p:nvSpPr>
          <p:cNvPr id="3" name="Content Placeholder 2"/>
          <p:cNvSpPr>
            <a:spLocks noGrp="1"/>
          </p:cNvSpPr>
          <p:nvPr>
            <p:ph idx="1"/>
          </p:nvPr>
        </p:nvSpPr>
        <p:spPr/>
        <p:txBody>
          <a:bodyPr>
            <a:normAutofit fontScale="77500" lnSpcReduction="20000"/>
          </a:bodyPr>
          <a:lstStyle/>
          <a:p>
            <a:pPr marL="0" indent="0" fontAlgn="auto">
              <a:spcAft>
                <a:spcPts val="0"/>
              </a:spcAft>
              <a:buFont typeface="Wingdings"/>
              <a:buNone/>
              <a:defRPr/>
            </a:pPr>
            <a:r>
              <a:rPr lang="en-US" dirty="0" smtClean="0"/>
              <a:t>R-OTE 3.8.2 is the ‘Swiss Army Knife’ of occultation light curve analysis.  It contains working versions of all the features that the authors conceived would be helpful.  As such, it is complete and likely will not be modified further.</a:t>
            </a:r>
          </a:p>
          <a:p>
            <a:pPr marL="0" indent="0" fontAlgn="auto">
              <a:spcAft>
                <a:spcPts val="0"/>
              </a:spcAft>
              <a:buFont typeface="Wingdings"/>
              <a:buNone/>
              <a:defRPr/>
            </a:pPr>
            <a:endParaRPr lang="en-US" dirty="0" smtClean="0"/>
          </a:p>
          <a:p>
            <a:pPr marL="0" indent="0" fontAlgn="auto">
              <a:spcAft>
                <a:spcPts val="0"/>
              </a:spcAft>
              <a:buFont typeface="Wingdings"/>
              <a:buNone/>
              <a:defRPr/>
            </a:pPr>
            <a:r>
              <a:rPr lang="en-US" dirty="0" smtClean="0"/>
              <a:t>The author, Bob Anderson, is working on a Java program that will look and feel more like Occular, but implement many of the features pioneered in R-OTE 3.8.2.  It will have a much improved GUI, much faster operating speed, and the ability to be downloaded across a variety of operating system platforms.</a:t>
            </a:r>
          </a:p>
          <a:p>
            <a:pPr marL="0" indent="0" fontAlgn="auto">
              <a:spcAft>
                <a:spcPts val="0"/>
              </a:spcAft>
              <a:buFont typeface="Wingdings"/>
              <a:buNone/>
              <a:defRPr/>
            </a:pPr>
            <a:endParaRPr lang="en-US" dirty="0" smtClean="0"/>
          </a:p>
          <a:p>
            <a:pPr marL="0" indent="0" fontAlgn="auto">
              <a:spcAft>
                <a:spcPts val="0"/>
              </a:spcAft>
              <a:buFont typeface="Wingdings"/>
              <a:buNone/>
              <a:defRPr/>
            </a:pPr>
            <a:r>
              <a:rPr lang="en-US" dirty="0" smtClean="0"/>
              <a:t>The tentative name given to this new package is Jocular (Java-Occular). Watch for this version to be released sometime in the next year.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3678237"/>
          </a:xfrm>
        </p:spPr>
        <p:txBody>
          <a:bodyPr/>
          <a:lstStyle/>
          <a:p>
            <a:pPr fontAlgn="auto">
              <a:spcAft>
                <a:spcPts val="0"/>
              </a:spcAft>
              <a:defRPr/>
            </a:pPr>
            <a:r>
              <a:rPr lang="en-US" sz="2000" dirty="0" smtClean="0">
                <a:solidFill>
                  <a:schemeClr val="tx2">
                    <a:satMod val="200000"/>
                  </a:schemeClr>
                </a:solidFill>
              </a:rPr>
              <a:t>R-OTE 3..8.2 is an update to R-OTE 3.1.1 released last year at the IOTA Conference.</a:t>
            </a:r>
            <a:br>
              <a:rPr lang="en-US" sz="2000" dirty="0" smtClean="0">
                <a:solidFill>
                  <a:schemeClr val="tx2">
                    <a:satMod val="200000"/>
                  </a:schemeClr>
                </a:solidFill>
              </a:rPr>
            </a:br>
            <a:r>
              <a:rPr lang="en-US" sz="2000" dirty="0" smtClean="0">
                <a:solidFill>
                  <a:schemeClr val="tx2">
                    <a:satMod val="200000"/>
                  </a:schemeClr>
                </a:solidFill>
              </a:rPr>
              <a:t/>
            </a:r>
            <a:br>
              <a:rPr lang="en-US" sz="2000" dirty="0" smtClean="0">
                <a:solidFill>
                  <a:schemeClr val="tx2">
                    <a:satMod val="200000"/>
                  </a:schemeClr>
                </a:solidFill>
              </a:rPr>
            </a:br>
            <a:r>
              <a:rPr lang="en-US" sz="2000" dirty="0" smtClean="0">
                <a:solidFill>
                  <a:schemeClr val="tx2">
                    <a:satMod val="200000"/>
                  </a:schemeClr>
                </a:solidFill>
              </a:rPr>
              <a:t>This presentation will provide information on new features provided in R-OTE 3.8.2.</a:t>
            </a:r>
            <a:br>
              <a:rPr lang="en-US" sz="2000" dirty="0" smtClean="0">
                <a:solidFill>
                  <a:schemeClr val="tx2">
                    <a:satMod val="200000"/>
                  </a:schemeClr>
                </a:solidFill>
              </a:rPr>
            </a:br>
            <a:r>
              <a:rPr lang="en-US" sz="2000" dirty="0" smtClean="0">
                <a:solidFill>
                  <a:schemeClr val="tx2">
                    <a:satMod val="200000"/>
                  </a:schemeClr>
                </a:solidFill>
              </a:rPr>
              <a:t/>
            </a:r>
            <a:br>
              <a:rPr lang="en-US" sz="2000" dirty="0" smtClean="0">
                <a:solidFill>
                  <a:schemeClr val="tx2">
                    <a:satMod val="200000"/>
                  </a:schemeClr>
                </a:solidFill>
              </a:rPr>
            </a:br>
            <a:r>
              <a:rPr lang="en-US" sz="2000" dirty="0" smtClean="0">
                <a:solidFill>
                  <a:schemeClr val="tx2">
                    <a:satMod val="200000"/>
                  </a:schemeClr>
                </a:solidFill>
              </a:rPr>
              <a:t>For a review of all the features of 3.8.2 including those incorporated in 3.1.1, see the presentation PowerPoint and presentation recording from the 2013 Conference.  These files can be found here:</a:t>
            </a:r>
            <a:br>
              <a:rPr lang="en-US" sz="2000" dirty="0" smtClean="0">
                <a:solidFill>
                  <a:schemeClr val="tx2">
                    <a:satMod val="200000"/>
                  </a:schemeClr>
                </a:solidFill>
              </a:rPr>
            </a:br>
            <a:r>
              <a:rPr lang="en-US" sz="2000" dirty="0" smtClean="0">
                <a:solidFill>
                  <a:schemeClr val="tx2">
                    <a:satMod val="200000"/>
                  </a:schemeClr>
                </a:solidFill>
              </a:rPr>
              <a:t/>
            </a:r>
            <a:br>
              <a:rPr lang="en-US" sz="2000" dirty="0" smtClean="0">
                <a:solidFill>
                  <a:schemeClr val="tx2">
                    <a:satMod val="200000"/>
                  </a:schemeClr>
                </a:solidFill>
              </a:rPr>
            </a:br>
            <a:r>
              <a:rPr lang="en-US" sz="2000" dirty="0" smtClean="0">
                <a:solidFill>
                  <a:schemeClr val="accent3"/>
                </a:solidFill>
                <a:hlinkClick r:id="rId2"/>
              </a:rPr>
              <a:t>http://www.occultations.org/meetings/NA/2013Meeting/R-OTE%202013%20IOTA%20Conference.pdf</a:t>
            </a:r>
            <a:r>
              <a:rPr lang="en-US" sz="2000" dirty="0" smtClean="0">
                <a:solidFill>
                  <a:schemeClr val="accent3"/>
                </a:solidFill>
              </a:rPr>
              <a:t/>
            </a:r>
            <a:br>
              <a:rPr lang="en-US" sz="2000" dirty="0" smtClean="0">
                <a:solidFill>
                  <a:schemeClr val="accent3"/>
                </a:solidFill>
              </a:rPr>
            </a:br>
            <a:r>
              <a:rPr lang="en-US" sz="2000" dirty="0" smtClean="0">
                <a:solidFill>
                  <a:schemeClr val="accent3"/>
                </a:solidFill>
              </a:rPr>
              <a:t/>
            </a:r>
            <a:br>
              <a:rPr lang="en-US" sz="2000" dirty="0" smtClean="0">
                <a:solidFill>
                  <a:schemeClr val="accent3"/>
                </a:solidFill>
              </a:rPr>
            </a:br>
            <a:r>
              <a:rPr lang="en-US" sz="2000" dirty="0" smtClean="0">
                <a:solidFill>
                  <a:schemeClr val="accent3"/>
                </a:solidFill>
                <a:hlinkClick r:id="rId3"/>
              </a:rPr>
              <a:t>http://www.youtube.com/watch?v=rMo0W0lwvnI</a:t>
            </a:r>
            <a:r>
              <a:rPr lang="en-US" sz="2000" dirty="0" smtClean="0">
                <a:solidFill>
                  <a:schemeClr val="accent3"/>
                </a:solidFill>
              </a:rPr>
              <a:t/>
            </a:r>
            <a:br>
              <a:rPr lang="en-US" sz="2000" dirty="0" smtClean="0">
                <a:solidFill>
                  <a:schemeClr val="accent3"/>
                </a:solidFill>
              </a:rPr>
            </a:br>
            <a:r>
              <a:rPr lang="en-US" sz="2000" dirty="0" smtClean="0">
                <a:solidFill>
                  <a:schemeClr val="accent3"/>
                </a:solidFill>
              </a:rPr>
              <a:t/>
            </a:r>
            <a:br>
              <a:rPr lang="en-US" sz="2000" dirty="0" smtClean="0">
                <a:solidFill>
                  <a:schemeClr val="accent3"/>
                </a:solidFill>
              </a:rPr>
            </a:br>
            <a:r>
              <a:rPr lang="en-US" sz="2000" dirty="0" smtClean="0">
                <a:solidFill>
                  <a:schemeClr val="accent3"/>
                </a:solidFill>
                <a:hlinkClick r:id="rId4"/>
              </a:rPr>
              <a:t>http://www.youtube.com/watch?v=7urp7WYpzJc</a:t>
            </a:r>
            <a:r>
              <a:rPr lang="en-US" sz="2000" dirty="0" smtClean="0">
                <a:solidFill>
                  <a:schemeClr val="accent3"/>
                </a:solidFill>
              </a:rPr>
              <a:t/>
            </a:r>
            <a:br>
              <a:rPr lang="en-US" sz="2000" dirty="0" smtClean="0">
                <a:solidFill>
                  <a:schemeClr val="accent3"/>
                </a:solidFill>
              </a:rPr>
            </a:br>
            <a:endParaRPr lang="en-US" sz="2000" dirty="0">
              <a:solidFill>
                <a:schemeClr val="accent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763"/>
            <a:ext cx="8001000" cy="914400"/>
          </a:xfrm>
        </p:spPr>
        <p:txBody>
          <a:bodyPr/>
          <a:lstStyle/>
          <a:p>
            <a:pPr fontAlgn="auto">
              <a:spcAft>
                <a:spcPts val="0"/>
              </a:spcAft>
              <a:defRPr/>
            </a:pPr>
            <a:r>
              <a:rPr lang="en-US" sz="2800" dirty="0" smtClean="0">
                <a:solidFill>
                  <a:schemeClr val="tx2">
                    <a:satMod val="200000"/>
                  </a:schemeClr>
                </a:solidFill>
              </a:rPr>
              <a:t>Major Advances Over R-OTE 3.3.1 Released at last year’s Conference</a:t>
            </a:r>
            <a:endParaRPr lang="en-US" sz="2800" dirty="0">
              <a:solidFill>
                <a:schemeClr val="tx2">
                  <a:satMod val="200000"/>
                </a:schemeClr>
              </a:solidFill>
            </a:endParaRPr>
          </a:p>
        </p:txBody>
      </p:sp>
      <p:sp>
        <p:nvSpPr>
          <p:cNvPr id="15362" name="Content Placeholder 2"/>
          <p:cNvSpPr>
            <a:spLocks noGrp="1"/>
          </p:cNvSpPr>
          <p:nvPr>
            <p:ph idx="1"/>
          </p:nvPr>
        </p:nvSpPr>
        <p:spPr/>
        <p:txBody>
          <a:bodyPr/>
          <a:lstStyle/>
          <a:p>
            <a:r>
              <a:rPr lang="en-US" smtClean="0"/>
              <a:t>Allows direct reading of Limovie and Tangra files without modification</a:t>
            </a:r>
          </a:p>
          <a:p>
            <a:r>
              <a:rPr lang="en-US" smtClean="0"/>
              <a:t>Allows loading and processing of a secondary light curve for comparison and normalization</a:t>
            </a:r>
          </a:p>
          <a:p>
            <a:r>
              <a:rPr lang="en-US" smtClean="0"/>
              <a:t>Performs time stamp error checking and validation of event frames</a:t>
            </a:r>
          </a:p>
          <a:p>
            <a:r>
              <a:rPr lang="en-US" smtClean="0"/>
              <a:t>Reports all solutions in both readings and date/time format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solidFill>
                  <a:schemeClr val="tx2">
                    <a:satMod val="200000"/>
                  </a:schemeClr>
                </a:solidFill>
              </a:rPr>
              <a:t>Major advances (cont.)</a:t>
            </a:r>
          </a:p>
        </p:txBody>
      </p:sp>
      <p:sp>
        <p:nvSpPr>
          <p:cNvPr id="16386" name="Content Placeholder 2"/>
          <p:cNvSpPr>
            <a:spLocks noGrp="1"/>
          </p:cNvSpPr>
          <p:nvPr>
            <p:ph idx="1"/>
          </p:nvPr>
        </p:nvSpPr>
        <p:spPr>
          <a:xfrm>
            <a:off x="914400" y="1219200"/>
            <a:ext cx="7772400" cy="5137150"/>
          </a:xfrm>
        </p:spPr>
        <p:txBody>
          <a:bodyPr/>
          <a:lstStyle/>
          <a:p>
            <a:r>
              <a:rPr lang="en-US" smtClean="0"/>
              <a:t>Interpolates Tangra blank-cell data to allow complete processing of Tangra files</a:t>
            </a:r>
          </a:p>
          <a:p>
            <a:r>
              <a:rPr lang="en-US" smtClean="0"/>
              <a:t>Automatically subtracts Tangra background values from raw light curve data to allow proper magnitude drop processing</a:t>
            </a:r>
          </a:p>
          <a:p>
            <a:r>
              <a:rPr lang="en-US" smtClean="0"/>
              <a:t>Implements integer-frame or sub-frame timing algorithms based on AIC statistical analysis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152400"/>
            <a:ext cx="8686800" cy="914400"/>
          </a:xfrm>
        </p:spPr>
        <p:txBody>
          <a:bodyPr/>
          <a:lstStyle/>
          <a:p>
            <a:pPr algn="ctr" fontAlgn="auto">
              <a:spcAft>
                <a:spcPts val="0"/>
              </a:spcAft>
              <a:defRPr/>
            </a:pPr>
            <a:r>
              <a:rPr lang="en-US" sz="2400" dirty="0" smtClean="0">
                <a:solidFill>
                  <a:schemeClr val="tx2">
                    <a:satMod val="200000"/>
                  </a:schemeClr>
                </a:solidFill>
              </a:rPr>
              <a:t>Explanation of Major Advances</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accent3"/>
                </a:solidFill>
              </a:rPr>
              <a:t>Performs time stamp error checking and validation of event frames</a:t>
            </a: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endParaRPr lang="en-US" sz="2400" dirty="0">
              <a:solidFill>
                <a:schemeClr val="tx2">
                  <a:satMod val="200000"/>
                </a:schemeClr>
              </a:solidFill>
            </a:endParaRPr>
          </a:p>
        </p:txBody>
      </p:sp>
      <p:sp>
        <p:nvSpPr>
          <p:cNvPr id="17410"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17411"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pic>
        <p:nvPicPr>
          <p:cNvPr id="17412" name="Picture 1"/>
          <p:cNvPicPr>
            <a:picLocks noChangeAspect="1" noChangeArrowheads="1"/>
          </p:cNvPicPr>
          <p:nvPr/>
        </p:nvPicPr>
        <p:blipFill>
          <a:blip r:embed="rId2"/>
          <a:srcRect/>
          <a:stretch>
            <a:fillRect/>
          </a:stretch>
        </p:blipFill>
        <p:spPr bwMode="auto">
          <a:xfrm>
            <a:off x="381000" y="2438400"/>
            <a:ext cx="4876800" cy="1625600"/>
          </a:xfrm>
          <a:prstGeom prst="rect">
            <a:avLst/>
          </a:prstGeom>
          <a:noFill/>
          <a:ln w="9525">
            <a:noFill/>
            <a:miter lim="800000"/>
            <a:headEnd/>
            <a:tailEnd/>
          </a:ln>
        </p:spPr>
      </p:pic>
      <p:pic>
        <p:nvPicPr>
          <p:cNvPr id="17413" name="Picture 3"/>
          <p:cNvPicPr>
            <a:picLocks noChangeAspect="1" noChangeArrowheads="1"/>
          </p:cNvPicPr>
          <p:nvPr/>
        </p:nvPicPr>
        <p:blipFill>
          <a:blip r:embed="rId3"/>
          <a:srcRect/>
          <a:stretch>
            <a:fillRect/>
          </a:stretch>
        </p:blipFill>
        <p:spPr bwMode="auto">
          <a:xfrm>
            <a:off x="381000" y="4267200"/>
            <a:ext cx="4851400" cy="1143000"/>
          </a:xfrm>
          <a:prstGeom prst="rect">
            <a:avLst/>
          </a:prstGeom>
          <a:noFill/>
          <a:ln w="9525">
            <a:noFill/>
            <a:miter lim="800000"/>
            <a:headEnd/>
            <a:tailEnd/>
          </a:ln>
        </p:spPr>
      </p:pic>
      <p:pic>
        <p:nvPicPr>
          <p:cNvPr id="17414" name="Picture 4"/>
          <p:cNvPicPr>
            <a:picLocks noChangeAspect="1" noChangeArrowheads="1"/>
          </p:cNvPicPr>
          <p:nvPr/>
        </p:nvPicPr>
        <p:blipFill>
          <a:blip r:embed="rId4"/>
          <a:srcRect/>
          <a:stretch>
            <a:fillRect/>
          </a:stretch>
        </p:blipFill>
        <p:spPr bwMode="auto">
          <a:xfrm>
            <a:off x="5486400" y="2209800"/>
            <a:ext cx="3333750"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152400"/>
            <a:ext cx="8686800" cy="914400"/>
          </a:xfrm>
        </p:spPr>
        <p:txBody>
          <a:bodyPr/>
          <a:lstStyle/>
          <a:p>
            <a:pPr algn="ctr" fontAlgn="auto">
              <a:spcAft>
                <a:spcPts val="0"/>
              </a:spcAft>
              <a:defRPr/>
            </a:pPr>
            <a:r>
              <a:rPr lang="en-US" sz="2400" dirty="0" smtClean="0">
                <a:solidFill>
                  <a:schemeClr val="tx2">
                    <a:satMod val="200000"/>
                  </a:schemeClr>
                </a:solidFill>
              </a:rPr>
              <a:t>Explanation of Major Advances</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rgbClr val="FFC000"/>
                </a:solidFill>
              </a:rPr>
              <a:t>Reports all solutions in both readings and date/time format</a:t>
            </a: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endParaRPr lang="en-US" sz="2400" dirty="0">
              <a:solidFill>
                <a:schemeClr val="tx2">
                  <a:satMod val="200000"/>
                </a:schemeClr>
              </a:solidFill>
            </a:endParaRPr>
          </a:p>
        </p:txBody>
      </p:sp>
      <p:sp>
        <p:nvSpPr>
          <p:cNvPr id="18434"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18435"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18436" name="Rectangle 1"/>
          <p:cNvSpPr>
            <a:spLocks noChangeArrowheads="1"/>
          </p:cNvSpPr>
          <p:nvPr/>
        </p:nvSpPr>
        <p:spPr bwMode="auto">
          <a:xfrm>
            <a:off x="1371600" y="2743200"/>
            <a:ext cx="6804025" cy="2033588"/>
          </a:xfrm>
          <a:prstGeom prst="rect">
            <a:avLst/>
          </a:prstGeom>
          <a:solidFill>
            <a:srgbClr val="F5F5F5"/>
          </a:solidFill>
          <a:ln w="9525">
            <a:noFill/>
            <a:miter lim="800000"/>
            <a:headEnd/>
            <a:tailEnd/>
          </a:ln>
        </p:spPr>
        <p:txBody>
          <a:bodyPr lIns="0" tIns="0" rIns="0" bIns="63480" anchor="ctr">
            <a:spAutoFit/>
          </a:bodyPr>
          <a:lstStyle/>
          <a:p>
            <a:r>
              <a:rPr lang="en-US" sz="1600">
                <a:solidFill>
                  <a:srgbClr val="333333"/>
                </a:solidFill>
                <a:latin typeface="Monaco"/>
              </a:rPr>
              <a:t>D (readings) = 51.30 (+0.143/-0.143) </a:t>
            </a:r>
          </a:p>
          <a:p>
            <a:r>
              <a:rPr lang="en-US" sz="1600">
                <a:solidFill>
                  <a:srgbClr val="333333"/>
                </a:solidFill>
                <a:latin typeface="Monaco"/>
              </a:rPr>
              <a:t>R (readings) = 101.30 (+0.143/-0.143) </a:t>
            </a:r>
          </a:p>
          <a:p>
            <a:endParaRPr lang="en-US" sz="1600">
              <a:solidFill>
                <a:srgbClr val="333333"/>
              </a:solidFill>
              <a:latin typeface="Monaco"/>
            </a:endParaRPr>
          </a:p>
          <a:p>
            <a:r>
              <a:rPr lang="en-US" sz="1600">
                <a:solidFill>
                  <a:srgbClr val="333333"/>
                </a:solidFill>
                <a:latin typeface="Monaco"/>
              </a:rPr>
              <a:t>D (seconds) = 43.601257 (+0.121/-0.121) @ 2014-06-24 00:00:42.751256 </a:t>
            </a:r>
          </a:p>
          <a:p>
            <a:r>
              <a:rPr lang="en-US" sz="1600">
                <a:solidFill>
                  <a:srgbClr val="333333"/>
                </a:solidFill>
                <a:latin typeface="Monaco"/>
              </a:rPr>
              <a:t>R (seconds) = 86.108388 (+0.121/-0.121) @ 2014-06-24 00:01:25.258388</a:t>
            </a:r>
          </a:p>
          <a:p>
            <a:r>
              <a:rPr lang="en-US" sz="1600">
                <a:solidFill>
                  <a:srgbClr val="333333"/>
                </a:solidFill>
                <a:latin typeface="Monaco"/>
              </a:rPr>
              <a:t> </a:t>
            </a:r>
          </a:p>
          <a:p>
            <a:r>
              <a:rPr lang="en-US" sz="1600">
                <a:solidFill>
                  <a:srgbClr val="333333"/>
                </a:solidFill>
                <a:latin typeface="Monaco"/>
              </a:rPr>
              <a:t>dur (readings) = 50.01 (+0.202/-0.202) </a:t>
            </a:r>
          </a:p>
          <a:p>
            <a:r>
              <a:rPr lang="en-US" sz="1600">
                <a:solidFill>
                  <a:srgbClr val="333333"/>
                </a:solidFill>
                <a:latin typeface="Monaco"/>
              </a:rPr>
              <a:t>dur (seconds) = 42.507132 (+0.172/-0.172)</a:t>
            </a:r>
            <a:r>
              <a:rPr lang="en-US" sz="160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152400"/>
            <a:ext cx="8686800" cy="914400"/>
          </a:xfrm>
        </p:spPr>
        <p:txBody>
          <a:bodyPr/>
          <a:lstStyle/>
          <a:p>
            <a:pPr algn="ctr" fontAlgn="auto">
              <a:spcAft>
                <a:spcPts val="0"/>
              </a:spcAft>
              <a:defRPr/>
            </a:pPr>
            <a:r>
              <a:rPr lang="en-US" sz="2400" dirty="0" smtClean="0">
                <a:solidFill>
                  <a:schemeClr val="tx2">
                    <a:satMod val="200000"/>
                  </a:schemeClr>
                </a:solidFill>
              </a:rPr>
              <a:t>Explanation of Major Advances</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rgbClr val="FFC000"/>
                </a:solidFill>
              </a:rPr>
              <a:t>Interpolates Tangra blank-cell data to allow complete processing of Tangra files</a:t>
            </a: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r>
              <a:rPr lang="en-US" sz="2400" dirty="0" smtClean="0">
                <a:solidFill>
                  <a:schemeClr val="tx2">
                    <a:satMod val="200000"/>
                  </a:schemeClr>
                </a:solidFill>
              </a:rPr>
              <a:t/>
            </a:r>
            <a:br>
              <a:rPr lang="en-US" sz="2400" dirty="0" smtClean="0">
                <a:solidFill>
                  <a:schemeClr val="tx2">
                    <a:satMod val="200000"/>
                  </a:schemeClr>
                </a:solidFill>
              </a:rPr>
            </a:br>
            <a:endParaRPr lang="en-US" sz="2400" dirty="0">
              <a:solidFill>
                <a:schemeClr val="tx2">
                  <a:satMod val="200000"/>
                </a:schemeClr>
              </a:solidFill>
            </a:endParaRPr>
          </a:p>
        </p:txBody>
      </p:sp>
      <p:sp>
        <p:nvSpPr>
          <p:cNvPr id="19458" name="AutoShape 2" descr="data:image/png;base64,iVBORw0KGgoAAAANSUhEUgAABSUAAAGQCAMAAABvZ/UBAAAAk1BMVEUAAAAAADoAAGYAOjoAOmYAOpAAZpAAZrY6AAA6ADo6AGY6OmY6OpA6ZmY6ZrY6kLY6kNtmAABmADpmAGZmOgBmOjpmOpBmZmZmtttmtv+QOgCQOjqQOmaQkGaQtpCQ29uQ2/+2ZgC2Zjq2tma2/7a2/9u2///bkDrb25Db/7bb/9vb////tmb/25D//7b//9v///+3xYkMAAAACXBIWXMAAAsSAAALEgHS3X78AAAgAElEQVR4nO2dC5vbunFA4Zu4dpw0XV8nade3TddJ6r2J98H//+sqSiI5MxgM3xLFPee7d/UgMAAHwDFFclepAgCAMunaHQAA2DRYEgAgAksCAERgSQCACCwJABCBJQEAIrAkAEAElgQAiMCSAAARWBIAIAJLAgBEYEkAgAgsCQAQgSUBACKwJABABJYEAIjAkgAAEVgSACACSwIARGBJAIAILAkAEIElAQAisCQAQASWBACIwJIAABFYEgAgAksCAERgSQCACCwJABCBJQEAIrAkAEAElgQAiMCSAAARWBIAIAJLAgBEYEkAgAgsCQAQgSUBACKwJABABJYEAIjAkgAAEVgSACACSwIARGBJAIAILAkAEIElAQAisCQAQASWBACIwJIAABFYEgAgAksCAERgSQCACCwJABCBJQEAIrAkAEAElgQAiMCSAAARWBIAIGKOJRMAwA5Y0ZIz6gIAbAQsCQAQgSUBACKwJABABJYEAIjAkgAAEVgSACACSwIARKxgyYG3YsKakHyApeBYcp+QfIClwJL7hOQDLAWW3CckH2ApsOQ+IfkAS4El9wnJB1gKLLlPSD7AUmDJfcJ9WABLgSX3CZYEWAoseRVWzw2WBFgKLHkVsCTsm13NPyx5FdbOTdItMBQX5CrJ3twI7yoLWPIqYMn9sis/TGZXWcCSVwFL7pdd+WEyu8oClrwKWHK/7MoPk1mtQ1FgLLkrsOR+wZI1WHKR0G8aLLlfsGRNX4cmdxhLvhkWyU0QBEtej2ske3s3fmHJRUK/aRaZ1Vhyk1zFksu1ulCg61hypdxjyauAJXfLVQ7r3o4lw/RiyT2xzKTGklvkZixZqDEi0AxhTc5StKcL/lthA8/ZvFbdva/qC1hSbV1q5e59XJYAS562YcklQq/V7C2AJffLakt16UZXtWRfh96YJZ8/Hr9V9qfvE+rOaPa2WciS0XxZw5Lbu5K6QUpju2ruJllydj+x5KDNVfX69f74+PT+x+i6M5q9cW7Mkk1tLDmAG7fkmDHGkoM2V9XLl+/qcUzdGc3eOBe25Nzm0jJhlmIbvShxK5YsVBllyenCmjyXbtKSqxxL7v6YBUtWM+bHtmfHm7Bk6mu0p0Pn+TkhJzdpyerl8/LnJfOR2vbCGA2W7KJOWd9bJvk7tu6//JMs6dYZ1M+0riXDT/I3ack16m7Bklub1OOCjLTkoHNI4QQdT3JlMqbilkji2RBLLrwPcy0png0IlFY+lsSSg2pOtuRyWVpV1FhyrCXl3uzCkovuxZShKVlyQCQsOWpztc6dQBuw5LqHs3Y4J8Ve0pLxlG4tuey/Qu0H+WHFTXe2Rb8l7cslJ9RlLdnUnG3J0kgOv3ljTKPJfTqIuZZc5+pNVnewJZeaehe15LReB3PCCG2uJZtFsYolR1wuqEZUuDBdp9pk636uYUnR5iRLdj4vWtILe2VLRtP+1C//QP2KllzlTqDJllzukPuSlpzY6wGWTL0lzwWuaclBQUcd7Fwe0akrWXLSyu+OevPumybEy252DbGkW2YtSzbbXUt6h87DuI1jyaGHD9MPQnsDLXoIo8JPXTBLWtIpkHlpUUt2wa5gyeUPTF1LBv8UDs5l3xHZyHCm7rUs2bjMr99zKukGLbnOnUD54AwLtr4lF19UcyxZrHfuajMv9mjJ0uIbEqRTwlIHpjdqSaeroywZCWuIJf36cdyxlvT27OKWXKPuDEu6wzqlB7lvI0uOnqKXseRQEYWW7ObeNS1pJ7vT4d7jwtySy/+z14WMBnmiJUuTe6Ylkwp165Y0RTZqydQwoW7T6DRL5ikUl2eHN+6PxRxLZrHMDJ+W5z5LtgX60udOvVUtKYINO/5PbndMtL5RWMWSpvFlLRk6S+VkIUvafm7MkvEk7CwpyriWnJSsqZur451A7x6WvXpzYUum/FXRksXzzf0dM6+x5DRLiiWaRRtoSfGZuNDaGEqW1P1ZyJLJ3zjZklnqsn4Gq2OgJZ0y0yyZG9AtULCkWnMXtmR99eb1690qlpR7OtWSA1bCkpYcKNFJloyCeEXnWdI/eFvUkqWlVrbk+TziNS2ZzNNkGh9uSaflbHpdzJJZ99321UQIGy2cnVVhAhuW5kApb7LeBi15suO3D6tYUhxARMEC4bR3UAW1teHKljz2a7Ql9VLq3ryAJatunwozVTy9qCXFEvUs6fX23HxqLZnpqq97+cKda8l2sS9jSeda0g1b0pl7as5PsGTxrNdIS46+ZjfXkuc7gR5/82mVY0k7r0vlxaP82c7hlS0Z/LadtGRyR8yvV25DRO61ZPNj05bMVqKXRdl8MoUWtmSKXhpLJp2feZYsTDrdorcx2vfC+3YqXsCSepVMsWRxxOQM0GWyUzXOXvUy15LVy+e7+uExvxVobUsm+yS3ZDuWIyzpL91TkFIgz7TyHRNUhl/PkqL5Hhfk/TFLcCeWtAvX3yX3ioX3KrUrXQRa1JL2ncLNReHQFGZs+8RJbanBRS0pzgg5fRuy3sWmwJJ2slX5XvUy25Ir1B1qyfY8k5wsyovjLemf+Gq2lG4mKFtSfypzFrStUZ7s/qIqzjPxbJYlVT6WsaRsS07ebF2JGqaP2pJ2zLxudtu7G6S8ss5taPKFSm3TsLakl3Qzo4Zb0uxXbEl3lbg7Y7MnQrlNZLvRc9tqMuXMs6bd4uz19iR7Yropl3rSm3TUN2VJmW7RoEhWMkPmNqbGbqglC599soVnLelMfF2j1NELWTI/Faw6PGc+OE0n3bbMlq1hcqZPd5mkuqevsgWux8xEk28k/4VoVLSnUqUXth1ka6x8mPLJIvvcZ8mU9T5v024wffA+8askehNCLbnsM0kXoTB7S3FT9kS80WUq2cJmHud71U9P8TmrYnJdMe2i3Uoy3aI9MUj6IWysXWt60suC8kzKSEvqKWJWvKpR6qh/w0zhrlQTzt1/+wtbSb97FUuqia5rmJxFlvQXsNwHlfSsnH2joA27ELugebpMh/IJm5cRwcRhgB4UU9Mz4lBLdn0q7G77Mkpy3jnfUk3PStW9DXnixRtd2pMt7LU/ch73FJ+zKibXVTst3vCLZYlJKkQq1tdRqn5Llu+tSfptsa2zpFridokmVd7vprvs+yxZ3v+CJbOZpMwyZz543Uuq6XJvk3pb5TMfM51h2WjKnnjl7BsFbdiFmO2FXdgm4W37yS0jgskSqa2S9B6kKjNisr1vW3amjbvUlrCkSYzoRLl6Yb2bJ+KNLu3JFrbJc4a4j57ivdHOv8bt/SL31BWVzP+lVV61CfUTow4xip0xwx5bstQja0mjAbWq9RoW71amqr+35q2FLZlPbv3+1DEtdW8NSxq1yDbl9jz3oiX1RkEb+Xwze2EXtkl4m+DklJHdzRe6umokJrDZk2R7H/2WhTexbTIGW9JZKdmkd6Z0t9XZkCdevtFOgWxh2eRlSemnp3h/tPqW8ql1y/XUXDMLxBTLxyvZ90vjYRpJzU93KiXVpN6c8hiVeqO6WUuqNTF9UKPumVXj9VZJwbyq5lrSDGVlK3ojXdn2nb2wLZiEtylNThkZUY9FEv/pMfIP/PR77tTWfconjw2Z7bQOZPumE6OmftgR931vk5w127Rk9fLzw+S6xXp6nskdTLaY0U7VJaG9EznojRy71Pz0xinrlbd2HEu2/+klLsdOP/oddaaUnBtO6b5SG7Kk6oC7eJLaCf3Kjlmzx/n46cHLeqEimKadF90TnSk7e3XrmS3yazBxBTGlTKDMkjIzzXvFxeBNbHee6277E0v1zd/vYk8Kcf3hkqFT07os46W3sGrK9JSesyim1s3nmbRKPvHUoJzeHDgxVOgBlvQ6pFosW9K+pcZOPfodzZe2WDJuaV3RmXR5KD2ny0t5Lv4KSF1DydnmZrXrXNbtBSwpUtLtfsorJfNTz95CAT+12TRzKthJ3y0NtctNzgYuBm9iu/NcdzsP5VvS7JDdX9uRwhzRT+VjMgHtgjI/x83jntJzFsXUuvk8U1ZJ3TyR+ckWVveiODFU6OzDsbPKnA5VlWh+tCW7d+X++d00rdrp4HVWd8FUN6FU2uUuqdJBGofjrgDVkF0SSXXYjPgQS4qd0TtqOyS3dE2L3Xfybtehnr22QJja5rnJgpotqatm6mSLwOxnlf8jlJc3zWbVu92oqsoJpiypO5kvLKcr3urTb9im24Wbb8uSrd4cSk/pccGWqSvmZjbWx2dmgqRst836KKRdhRcTaJwl5QhV0y1Z2euWhX6aY2l/v5z9V6uve9vbpzz/din3tNhbxF0Byhm2cFIdNmt9miXzCZN5RTRtF52zP3nyTNnzz2QryNSqcTIjZLqcbB1nn1K5lkUvt+69rHq3G1mn1A46syob3PLsdeeIeWoSl/xtKvn6zaH0lB4XbJm6+U5nVrGDEJ2OTXnVvK2mXMorVLqe7ZBac9aSzoLUM9VOmNL4ifXqdujYE3/iFi3prOF8oScZxIYWjfQPtl3ydpvMoCzs7rpavq4l84+fXjtqs/WKbNouutIyVslzMlwJS5oRV/m2WciaTCmrk0+nvJbOXNZ/p9msupkJTh7ywxi1B86kt/0opVc9tZe9dHA7Ibw3h9JTelywZermO51ZxQ7CEEs2FQqro5pkSXEAKl/KwtmQlCx5LunuiauK7NGduNqS5eJ6PplJdzuWdPZP7UdT0BldM9dEM0nMicAO4odKl52AZnqYvKu9Vo2pHfIWvLPHdnuqnK6r3phmo85njcpCxfVre5l30OtjvpuuJU0hPavzURxGT+lxwRapq3fEy7IZ0PM0Lsez42wbE5GSKOIl3elVEln3LWn6liqzU6IJuQrlXT6uKvJHb4ZNsqRdMStb0mZQrkF311Xykqzm7F9V5e+Wfk0l3+kkqiUdytlDs2L1zjSh7JDpRtvuZf3Pp663m7as3p5PO6/79i2xerL9t9H6LJntheygM9HymZfawuKls84qM6v9pA2gp/S4YIvU1TviZPn06KzoUkCzRPzJl9qoNrYsavrSrSA5UnqRTLak6bq33e+YnYfuJM0ipayQKuKElsnpH2x32Yq39Fzv1mCXLLEu1WpOslq+mLKiTh/agZKBd2RJPej+YDm5sXNqiCXb0UiV/OGtKVm6MvHtdHEmnp4rRUvmWUlZp3voKT0u2Oy6Kp2lLJ8eddajtsSC8yefiNL9tHHtzJZTzqzxZAJno5etOLlFzUL7wm53O2bCqj9RYBeMzILJhi7ihFbJ6Rtte2Bc2pw/5mOcVP9UkuUxovO0pPM2hsx6YTj0EGdB1FY7a0/bxGsdVtQwLajZUKnytpj3aV0PejEHurt5v9a3ZHa/o1wupkVjyWyv1MTRu9E7XfNI0zcvXVelUyfYzjddbFQ/svWq15o8U58v7ayLSXcyyU6pBdxFMlOn2yLfKyydbJbmHTNhx1pS5t7m25usumSJJS3Z/b6AHjndjFhozjPTfBNDZ90mSQ5cHslMgy6SHSIn0d5QZ7kOE9e1YMqKOZ10+1n3dXfly+43NPz9NmGytWtWmlO6eWUn2vKWLKegRE/pccFm11V3SWSZFjG3YUk5BbrnYhDUAu4i6T0TW8wS8paO3i432p9OVN01EymyZD551fMBw9BjyWC3nImdmpWrR67Qv6yi37q1ZMqT1A2cF6hgBb1LZgiTLSUCZPsSJq5rwSZLLZfyWOU5FLNpIUtm9ZN8K5/ylQqW9UtNerdjsg+yT33TNQs0Y/PSdaUlzbq28y2ZJ2P6YZePWWtyRPVwq+f6XJiOocbEdEDbNeuYniVJvShMI/9nuz2pDV11M2M6SzrXT23K9PPiyjO9yGPk5fSTvJtdMLXNZsXvc6npVh8iwynLgHi/x5Ipey97IUJmw2qaNkXyVnUXbLLsaiok4TKWzBZDZSxpn69jyd75agPN2Lxw3VSJYxazrvWujbFkuWfyUUwgOaJ6uNXztospj6HGJJsYdurojsmhNy+y5WSLJL3J1jLxk1pRJmDmCBvaeM/fmVLpIvluOYnKbvscasmoWb28s6ZT3KVKzdWUvZe9ECGzYc2bcDNc6kJ2rlJP5FIc58Nu16N2x1wZ2ebMshEizBZDFViyHV3dhhwHszjy4Hl65eth9BQeFWt23VRdxpJ2SaX2f9VKjyXbkz0pjyHnl+1h20rh45+oa19ky8kWSXqTraUdoH6LyRmvlDWiCpVcYKu4pfuJlFS2pNeBIe2pC3dy6tmWSl2qRBa8WqqA2ZgNa96Em+FSF0qW9OdjVzCYWckNXZkKbXNm2fgilHGzjSIPWbrlONjVmAf3l+8obfQUHhVrdl2VsC5zyW5Um6d00chEG67LaDNIbpodd3UxsvklG0/yoadz+kW2nPzytkHnR7tj/oKvbM+dWW69ly+AQrCBI1bwhY7QrqPy4h3UnDolLSec7LVenW57dmytsHKhVDp9hb1Wsz/ajSrlzUjjBCvGjrHuUZOOcqJFF1SL4Sp1P820rap/vEx7Knu2FyK4yl37fJQ2egpPUdD0uiphXeaS3ag2T+qiTlRrOCUc/Xa+WvTwtIVzKVlpDcp5Kr7Q73lFbIOyfzadxTWvey72NeWbvdma3bdtOtxL0EPVLzFybqlBzWUX7tRoVvJpMWPJ23fVs8ySYkRM06YVNQWj3XBKqmtdwYqxutE9atLhySjrqNiLuM2iJZvxMKMgyqUuWXltEVxlpH0+ShuDVuw0xtdN8qmdk0ZV/fnva8lpLR+M+ZbMT8VsxpJ6d5yO5JYUb2beM728QUvKKlYp/VPOt6QuUrSkyk5uyWic8lJ+o8nuUjmIfFQdCix5uh15YUt669JM6FGWbDv1FizpLdWxTfVasi1YsKTqy5qWdKZtZEk3/kxLOm9mJ5v2bcnslLnXnr/vosgIS9r8jbDkkEbDIPYxtqRcAb4ly02aOzBUzORvMSsssGReaGAevTCTNy9c92qWtJ+1TcEhaQ4s6RWNu9YVUpb0Cgy13mKWdI6p9KO7MlLW4V7GWLK8RGZaUk7JBSxpTeBbUswjJ3iEb0nzaqAlTY+afkWTv10rxpJBk4Ms6XUwF2BUcveWtLpURada0i7iwJJmuC5rSW8evBFLOovNiWCuuDmlxlhS1Mwt2T7pt+SQJrtIO7Kk6nvhb/k5jTljGE5M8aM/K/uypJ6nK1syH5Psva6BYZZMokNzLamUEltSV+i3pG2g2J3Ykkm1KQPLB9H8gpZ0CzmbRjRne5sP3k4s2R9mvCUr+4+MOzOCxla15JDl2xtgxuZl68aW1CMxeslNxbFkyUJyXa1pSTunvEXmRk1O+d5zRvl7oyzZtdm/YrIuL2HJgc31W7Lbuq4li9d1p1oyLzOogJxgwpKFKr4l+7mMJdVi2bUlw1P0q7EBS7oBUulluX/LWFLsVuY9sbyXs2S86MrnSuZZMvBdsHjHWtJWPL28siUzZ4225LSl/6YsmRpm9cU7V34NS2a3XpfWrNbC5ixZyYPyhSyZSUFZUu3I27Dk2F3syjtjvCFLpi50oba7doezsiX1YtmEJSfX7bXkIq2MRcyQsEPm97u6GTXWknoyXtWSUefWt2RXt9+S5fpTJki8lPotOaKdUs1btuTEpT98h8UkHNJUdGf/8O5N3rxc3WwAggk0vZUpTLfk1K4ZS+ZhYksWF/Eilmzf34gle3W2vCXLtVa05LDoM2ad6Va2GGNL5gFmNhnu71hLDo07KMDozcvVxZJZi0FzOrgjzaiDQ8vPsmSSxXSPd2vJCZ80g4r5X8/BkqJ06i1U6M4tWzIb36GWvAhjLOlUGd+aqBueHPReFptdy5JJbVjQkm0FLHldS4oOrGfJEfvblZ5wCnRCgjZkycwy5ye3YslylfGtrWLJ0eUjSwoDKUvaww7/Dw6MYpYlJw3CxH+a17XksKOmJVaLP3ex5MTNS9bNj8Xmd2EpLm7JPollvyoyqq3ZRxxNgC1YMu7mDVtySvD1LTk0wOwmB1pyfEtYciWGWDKoMr65G7Vkd7zRCErc9C3/H9napS050XfTLTngvYta0u8Qlpy0edG6WHJEE+bmhpGWnHsWIwn5uZYUanxLlpzUVqHiNS054F/mnm6MbnLUDmNJ++pGLTlrwg4YyaRfjD2WnIv4IK3v2S1bsn4+zZJzDtGw5DLdWdmSTvRBlpzAbVty3TCzUKMycAXNmrAjq17tCld+zS225KT5vX9LDgp2OUvOjo0llwp94TDzUL8neQFLjgRLFno32ZIXrDU02A1ZcpHoQWtYcpP0/TZ5T5W1uZ4lTcObs+TEqhuw5KToWHJIS0tXwZInNm7Jq+W6cFNf8i2ZJs7vW7Hkugzq04r/Xu7FkhPAkoOYYslL7v/1PnG7b3Q/5a3IWHJ9bteSY84wYMlN4v5l/+FVVmczud6JJW+WNS25ai6x5O2zdUtuhj5LrnG7WlTvrQ3CzVpy1Ehd+o87YMlBTLDkrvZ/MMk8V5Y8/sCSa4Il1wBLDgJLTuDsx3RFS765MVhTZVhy2ubV6m4NLDkBa8nTmxe05Bs867HuZeg1wZI3z0XX9l5YzJLTe/DmxuB2LTkGLLlJ3t5yW4KEJS8NllynvTmbV6u7Nd7eclsCz5IXnRZvb9iw5Drtzdm8Wt2t8faW2xI0ikzmzct14M0NG5Zcp705m1eruzXe3nJbAix5cd6GJS89sFhyEG9vuS2B+tsX1+nAWwNLrtLcoM2P7388pnS/aOjbYlc7cymw5MV5I3u8RUu+/Pxw+O/503enxPPHVPNTvm1XA7arnbkUWBLWYZOW/PL9cDTpWvL16+kI8+n9j5Ghb4td7cylwJKwDlu0ZPWY3j08uZ+4DwJVj8ND3xa72plLcXVLwk658Iyae/WGY0kogiVhHW7MktXLZ85Lgk/zh8pJHizLJi3JNe5d7cylwJKwDlu0ZHSNe3Lo22JXO3Mp5JfeACzHJi1Zvsb9Vu4EgglgSViHLVoyuMb9Vq7ewASwJKzDJi1ZxrkTKDXM7BrcOlgSdgF3AsFqYEnYBcMs+fo1vf/nzw9eiTdyJxBMgDslYRcMsuTr17vnP/xwDhfnhIbdgyVhFwy9xn2wpPNLiHNCw+7BkrALRhxLPrrHks8f04dHPnGDB1fwYA8MPi+ZkivJ118eqscPB1n+gas3YMGSsAeWuBPo8W7/fxMIpsAUgD0w+04gjiWhCFMA9sAwSz6V7vY5npe847wkuDAFYA8Mu8b9eeSfAxoSGvYPUwD2wNA7gZYPDfuHKQB7YNgn7m93y4eG/cMUgD0w8BN3+bzk5NCwf5gCsAdmf6PDOnVhFzAFYA+MOC/JbyjCSJgCsAcGWPL8ebvwyzeTQwMA3AJc4wYAiOC8JABAxOzfvZkcGgDgFhj6TbPLhwYAuAU4LwkAEDHwm2bvlg8NAHALjLkTiPOSAPD24Bo3AEAElgQAiBjz1y7cj9zPH/k+bgDYMSP+ctrjB+cbuV+/nv5Ar7MJSwLADhj11y7+kd8R1NwkxLeDAcA+Gfp93Iefj+9/zb8CjGNJANg3A6/efEspfXC//qb8F3qxJADsAK5xAwBEYEkAgIghv3vz5R/B995wJxAA7Jq5x5JcvQGAfTP3bwI5dwKlhiX6BwBwXYbdCfRL8e9LciwJAPtm9vdxcycQAOwarnEDAERgSQCAiGGWfP1a/+6NW+L543291fmubiwJADtg1O9x5yY8Xr35dn+QZf4r3lgSAHbAqL8J5Fy9Obx5vALO3wQCgH0y6u9LeiUOB5JPh61P+UYsCQA7YP63g307bnMMiiUBYAdwjRsAIAJLAgBEYEkAgAgsCQAQgSUBACKwJABABJYEAIjAkgAAEVgSACACSwIARGBJAIAILAkAEIElAQAisCQAQASWBACIwJIAABGzLfn8ke/jBoAdM9eS9beD1TzlXx2GJQFgB8y1ZPOtYHw7GADsE44lAQAiZp+XPH93GOclAWCfcI0bACACSwIARHAnEABABFdvAAAiVrgTKDXM7BoAwAbgWBIAIII7gQAAIrjGDQAQgSUBACKWseTzp/wDN5YEgD0w+xr35/MF7fzEJJYEgB2wwNWbgx85lgSAvbLAJ+6Xz+9/xZIAsFMWOS/5/NG5EQhLAsAe4Bo3AEAElgQAiMCSAAARWBIAIAJLAgBEYEkAgAgsCQAQgSUBACKwJABABJYEAIjAkgAAEVgSACACSwIARGBJAIAILAkAEIElAQAisCQAQMRsSz5/LHw5GJYEgD0w15KvX++Pj0/vf4yuCwCwfWZ/0+yX7+pxTF0AgO3DsSQAQMQC38fNeUkA2DFc4wYAiMCSAAAR3AkEABDB1RsAgIgV7gRKDTO7BgCwATiWBACI4E4gAIAIrnEDAERgSQCAiCXuBHr3wO9xA8BeWeLqzevXOywJADtlmTuBvn3AkgCwTxa6E+jxN5+wJADskQXuBLqrHx7zW4GwJADsAK5xAwBEYEkAgAgsCQAQgSUBACKwJABABJYEAIjAkgAAEVgSACACSwIARGBJAIAILAkAEIElAQAisCQAQASWBACIwJIAABFYEgAgAksCAERgSQCACCwJABCBJQEAIrAkAEAElgQAiMCSAAARsy35/DHV5F/HjSUBYA/MteTr1/vj49P7H6PrAgBsn7mWfPnyXT3WdRpmdg0AYANwLAkAEDH7vOTLZ85LAsCO4Ro3AEAElgQAiMCSAAARWBIAIAJLAgBEYEkAgAgsCQAQsaYlAQB2wHqWHOHTi7Ryo5CcAJITQHIClkwOlrw6JCeA5ASQnAAsuStITgDJCSA5AVhyV5CcAJITQHICsOSuIDkBJCeA5ARgyV1BcgJITgDJCcCSu4LkBJCcAJITcHuWBAC4VbAkAEAElgQAiMCSAAARWBIAIAJLAgBEYEkAgAgsCQAQgSUBACKwJABAxAUs+fI5vf+xfjM3x/On721yyJHi+WNK9yTH5ymln5g5RcdxRs8AAAYDSURBVF6/Lj9z1rdk3evHD6s3c3M81XP9nBxypHj5+aF6/t0DyfGo/3HtskJyLI+Hf1+XTs76lnz58v102ASSb+/+ekjKOTnkSPFUz+xv9ySnRJcVkmN4/v2f7hdfVutb8vkPP44HB2Cox++cHHKU0WWF5GQcDpBIjsvrL/97OIBcOjnrW/LpPePoUlvynBxyZHn9ekdyCjx/fPdAcnwe7+qP2Usnh2PJq8GxZJmXz3cVySnCgXaBQzpeb/JYkjMnBZ45L1ni+eN9VZGcMpy09Xk8frn23e2dl6w/O3EVzqEev3NyyJHiJEmS43L+GElyCtTHkksnh/slrwb3S5Y4HRHckxyXQ3bePTBzStzm/ZIAALcMlgQAiMCSAAARWBIAIAJLAgBEYEkAgAgsCQAQgSUBACKwJABABJYEAIjAkgAAEVgSACACSwIARGBJAIAILAkAEIElAQAisCQAQASWBACIwJIAABFYEgAgAkvujtev6d8/fc+/YfMppea7kl5/+evH41dyjon7fKry7MVuAv70XT8/8nj8qq9Dt2re/3rc+O6hecN+f9MpeE9jzXun0NW3+3r36h+nb8x7+Xxs/vRdjHUM2aFm46md+uc5SlOq6emPvM+nul2BvJ/PTVHYD1hyd4jlL3msJfHtpKTnP/x6/ALHUd/o3kXMxXUOWD0e4svn1fnx5fNdU6+tXH+nvPNtybb75ca60I+H6I//Wf+omzm8dX/c9vzxp1ODz6JD7ca2nSaKKGWab142dbt3Gjd2luTLsfcHltwbh8Odd389LdrD0/ag6WTE16/39cunD8c361e//9NP30/l6uK//fPD8Z36iOhw+PfL/xyOk57Ox5xaCOc6T6dDtHPASgRvytdfHS9l02qkPu47903EOj8f0lgX+iDcwwFm/eOh7elhh58//f2DMJj4edx4ftVF+aR7WlX2ZVN3oCXroXg49br+J+HcO7g5sOTuOK3YerV+E1/a/iQ/2H67Py3+3z0cP5QeytWb64d3x3dqERxKvH79cPgE+UEf3qnYtWHqJs4Bj8dZ8nnb8PFbkrWAvjXv6FjDG+tCH7a8/OVf/30W3uGd8yHzp++HRsyxpNh4+tlG6T+WbOoOs2S9z0/v/3nsdW3I2pRwi2DJ3dFasnbd2RvtGbsjhyV7On12VMixzKFs/VBvaT5dfvleL+36/9Nx6LHKh0rFPn9mbwO+/6Gei4ZbJzYbj0dW7cFZF0uclyw3drZkE7p+64+1Pf943sOn46nBuupffrTnJRvDnTce3zsc5rVRRClryXbL0/mcY2tJ2c/2DRnk3OvHu/PpALg9sOTu6Cz5WVxHkAcyh+fyWKj+v/bM6UPh+fDueJVCW1IeNjWxD1J499AEfKobk88PUT6cJJQfSx47dLKkjpUfS7qNVY0l69CP94+H47a7g4fqJk/xf3fclcfmysqTvKJy3ng6lmyiiFKFY8mm7rBjyXPKm17/iw/ctwqW3B2dJb+Itd2el6yOdpGrPD+WrK9S1J+4A0t2sQ+fWJuA9RUi+fzYcOG85FFOJ0uqWJ4l3cZk6KcPfzuI6I9/e+hCnz+YHy+Iyw7Jjc55yVOpgiWbugMt2T59en86bzp8EGFLYMndoc5LdqcjxTXu08m6prA9L3k+ujwcMgWWPNepqx3+bwLWJzLl87Zh5xr3t/s2popVOC+ZNyZDv/z5eCD8+7OY60vRzQWa+kK37JDaeIzURBGlCpZs6g4/L/n86e+nXleP4+67gg2BJXdHZ8nTNdb2QOh0vuz50//98qBXeXeN+9/On7gfU/rtn+4jS55id5/Mm9OJ/yGe31Vtw/dtY+fzgf/1SxdTxjq4xb3GrRs7xvjQhT657Vtz7rX+iN7u+eNP31WH1Mbjz3MUUcpa8tTn+6aua8lTn5qiXbdPu3X6oA43CZYEgToBBwA1WBLO1L9Rwu+MAGRgSQCACCwJABCBJQEAIrAkAEAElgQAiMCSAAARWBIAIAJLAgBEYEkAgAgsCQAQgSUBACKwJABABJYEAIjAkgAAEVgSACACSwIARPw/wU68xCbDNC8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19459" name="AutoShape 5" descr="data:image/png;base64,iVBORw0KGgoAAAANSUhEUgAABSUAAAGQCAMAAABvZ/UBAAAAnFBMVEUAAAAAADoAAGYAOmYAOpAAZpAAZrY6AAA6ADo6AGY6OmY6OpA6ZmY6ZrY6kLY6kNtmAABmADpmAGZmOgBmOjpmOpBmZmZmtttmtv+QOgCQOjqQOmaQZgCQkGaQtpCQ27aQ29uQ2/+2ZgC2Zjq2tma225C2/7a2/9u2///bkDrb25Db/7bb/9vb////tmb/tpD/25D//7b//9v////sLc9WAAAACXBIWXMAAAsSAAALEgHS3X78AAAgAElEQVR4nO2dDWPbunVAkTRzmmZvyUv7Njtve2vSrrPbxrPN///fJkokcC8AggBJSVfyOX2NLBJfvLg4IinZch0AAEzjzj0AAADT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lgSAKAElgQAKIElAQBKYEkAgBJYEgCgBJYEACiBJQEASmBJAIASWBIAoASWBAAogSUBAEpgSQCAEmss6QAAroAjWnJFXQAAI2BJAIASWBIAoASWBAAogSUBAEpgSQCAElgSAKAElgQAKIElLwJiCXA2sORFQCwBzgaWvAiIpXmYousFS14ExNI8TNH1giUvAmJpHqboesGSFwGxNA9TdL1gyYuAWJqHKbpesORFQCzNwxRdL2YtWVf7KKlpMN8NDgk0TJHn6kKBJU/U6DoMDgk0TJHn6kKBJU/U6DoMDgk0tqborKOxFYoNuDpLbjBDBif5zEMyGBFz2IoRltwSa5Z0yQ+NfWDJ6+v+IrAVIyy5JZdtycyXm12lJee+xO3o/Z+3+4tgQYyOGFYsuSVYsjAGM2BJ+1yhJZc2cnXpgiULYzgR8/2d3ZJXl/fbgyW37dwSWLIwhhPxiix5desnYMWSbmnT262lq5tlu5asqY4lKxtYCZacZ4mXjhEOLLk9Vi3ppqqrzViysoGVYMkM+liWhMi4JXPDq7vEa+98W7YeAJac6eIE2LSkbBRLZtjIksdZ0VjyhO1ZsmRm+o9iyVPfBKzo7ySWdNNPt7Pk2RfQZrillgwFj2FJd35LbjfJVi75L9qSuUInteQms7GBJZeNo6DFDkvOkbdkxfFdjyWnLvew5GZNlytlBdiHv9qSi4e+rSVXK7CiyPEtuVXeJSO9WGvGIcGSxXrLWGnJU43DliX7rXrxJqWOasnkav81W3LRajyjJWtvWlSOKJ59a5ZsbxZLLh3HqS3pA5y/4jZnyQrB1fZXKnhOSx5WcroTS16yJV1aoM6S0frLPcGS2zWdrzNtyWG11lpy+VTVWXI/QJOWrD7w01syP6uncaVFS+YyuL56dkOtJSfbcYUiWHLJ7s3rXrUlJwrXWLIczAuy5MSabmplGUYt2XwXfM6Sh+ftlhxrFC2pt21lyaoF19LetVsyvAyczJJpR1NVnUzwGku6uE6u42h95Zqcs+R07s6MLvc0jMevt8WWnKrmN5ixpJBDVc28JWuybtaSk+knOposvtyS8YxegSW3yitDllQnLRdiyTDcqaaPYcnyiBdbMhqPWG+TlnSlUWe6iOX6Ci2perJmSXlU+Uk/riUnXrinK+R35yx5RJVhyfz0u04nTY0lJ9I7fg0/mSXj8bhoPAVLumQxbmDJI6vyEixZfs3w81O4w5K8fE22dQZLzm/f3pKFea3HoCWHJZN1ilPbC5Zs+ITfjCVdbvojS07lRZMlC8J1XdxzYcSVmWbXkrlDXEkmU/TwSq+uR7DkeMDVlnRib+k1U1my8OKDJVtYbcmn9/2nvd3b+wV10/JLLBnNlV7rlf3mmkifGbFkojdVKbN3YnBZSwaRLbFk/hDTkcaWVGI8gyVdPKJsqWhbuyVd1yWWjBJ6tr+05+hJxpK5Y1pvySllLrFkPn8m5mIuxeWSMmHJl7vb/ePjux/NdTPlhSWzEYuEsMySlTFOnkVndCLFXTpcP8BrsmRw4rB3pSXVS6ITQ7gIS+o8qbZkMNkSSyYRSi6/11oyTOXmlpzYMWXJqbkoZJ3zIT48WXAHLj/AFbu77vnLvXpsqZsp72+6JDpstmRBD/pZgyU7NT3nsWR6w7/RklN5k7ekk4sjteTE4F2nNicjPYclM01mpnbakrGNIksehl2YxK7CkpOq9Y3rCCXH5UQnQSm5HJDH7g/AhV6aLTmd6Nny2dGkSzOXzfG7MyVLFua1nrWW3PJc0i2yZF5qKy0ZFmqdJROPhBoura3KtlnSdce3pE/FMeNiuXWXZ8nkVo3oXg7MmiVlQCcsGQ1DzIvurkuL6cM7TECdJeXky7HH49f1p3aoZnWTWUuqB9WhtKST4ZV3wJtZa8nu+fMm9yVdN2PJnPzSNAsBmu4/msTM7ReZ8VlLRm4U6ZNMsxsXf5qYugOnHtIhicFFXUVByeVVbkM+DmEBLrBk8iIfd9FF5UW6+0Ap3WzEZVhS3OOI+g6NR5OUuEoKzM9fJsPjZPSTMGlJeetFTX7YHf+U6VYdVaiQJP94wOkYRPySOVNZWbBkY3bNFF+Tq011nZ8Fnws6V5z+ITyrtmTZDnqDzLTIRmKpi6fSkuL00UmhiJbEalhgyWiNxkFJ1ZTd4LL1/MoKKy0UFKO4WkumeZNbWS7eotdnsjvUarSktJKPn3w2a0lx4iH7kekTNmYsGeWLyHPds0t/UvV1uFWJdZbMLFG//9osOUxdZEkn/oubPQTyGJYU5+3tlkyUllgyWktTU54bo0iDaFzhsHWo8hfWncxBPY6QXn6VJQsmjo62ZOZFXnSTFrRrSblWp45F1puzpBMHOzbuojZSS47qkqvCxys5MD8Or5TEklI/wcOHKqHd6CgXWjI+0ctEJrHk2L2LizZacmg5JNTMuf4UM8XnW9vqk0Dj8ahXQX/Y8dLvUhuorUlWR3bo4hq6iWBJOU/hqZgdP21+nvWK0+elepByrtMpT49KjMH5YeolnsblmJYMO/w8qeGmytFjdOKpUyfJR7WkS4an50wXPK4lZbEJS/oTPJl6JUu6uBM9HKf0I4MxvqTLQ47zJZ1F3U48d9KSMk91kURi4UhUSZl14TFZok4+kTHID2COmeKzrW327s02lhQBlCtAldfn3qLDsKHSkirV/Ta94obmXTQideYkUy5nSaerdsOij1zT6YZ8BNOUHAYshyBTy497PDa1NnyPatH4edKh1utIj1GF04nIqbW5DZEl41gr/8hUGIcSpYjIMtWmT79kd2ivaEmZSr7ZbSypzunE8UgzzVlSDSCeXdl+FBd5eLqsb1nmaug+/gNvE5aMl4fc7uRhnMmSm30SaL0lnQ5gKJhbEnE7el6LllRqEKtcHYZvSY5FzuWYxUEN8SqNV4861ChjxeQvsaSoJ9aZD4BKN9+j3BQa1aGO4yfHKDK4S7trzOMZypbU/8pUCNEQ0+Uf9AaZfqF8NIyxoEqdMK4uPvYhLrOWjBJAd9Lp4WxiycxA0x9d9CTuU7Qsc3U84mDJ0IaMcvQYR1CurCgzG1+EZ0rPNrb5uaT+f5i1aK118mUmBEAEThTs/P7w6JysF2XZAks6Nd6xQnTxIR6dKOt7E4+51dOFnldYckxCv/qUDEIEUkvKA9YZGVamWhmXYUkRvHjpj9EYx6UL6w3xXAa9qPZ8qMKhi0bjYx9T1DcYplyGSmnNz4UTxZUlRfLUWdKJUagjSWKqfnTRk7jPEJYxuOF43ZiHMoQzlpS5pWdDzUxzes2Unm9so08CSb0kM95sSacKypQMgXLqeRTmsHY71bPOPZnqvlnVWtaSvtvcclFh0B2Hja6Ta1ZkSaqlJCGEAoXa1aEtsmS4GAh92rGkbDGzyuTwnKolhqYnwIdB1FNrMW/JMMlq2sXAkoQcIu/iknKzSpEtLOlEN35OQrWCJcWe+Oj8IevZrbakyprkUUyInld5Bib7qWam9Jpcbay70pLxshMF5fyEQDn1XKRMxpJqzsPz0G+4HNFrKbGkGkbRkqJqdGB6SCpLIi3FqewH5UZLioUgF0fZknoJhIUVIhYSVBxIGLKYVBFpJ7tbk3kp0pIqQXRQO93znCXlPGUsKeY1lNUJJgqqUOhBiVyRCSBbE3kaXrHivkUAxINocgtLyj1y9chc1bkdW1Lkhrdk1J7K+7gLsX2Mh6i5JL1mSi/JVTfSWM0PPqydcfHMWFJFT8zkuFMtBycbDpX8bMg8zVhSrLesJeUElSw5ns2JsYUFpLM6OTDZg+i0U+nQyYRVjS23ZBqOkIPekjJCakmEIct6aqKTGG9EjSXVBIbhh0NSMxtquFDWyUZiSwqdBeE5301UVfTgI+Jkx5OW3C9AMW9ynOIQRM7I+XedmEFxFHLB+FoqCVV7Iiiqv5BRMugi8cJIxjwcG9XjEaEVoxIHJAfkW/Pz1JZeM6VnG+vftekvutPbkq15HgYfps1naBTW/eOsJUPodB7KVdm5qIDTQ1DZF61gdWpVb0k1eS7koD9YtfpEvVBXHlvSpkiHkFVOtuWVJDoPFcNq0R1PWjIsLZ/YUcDiIYsVII426Wc7SpaUoZHPw9GWLKnm38lGnPo5saSYyuj6QyaOb1uv7jAsv1OGPbaknORkdYg1k7Wk6EQckBiNyP/O7xkm1UX9ydCEoCeWDGFQORSqyrkKfYzZG9JrHIXMbtV/FTOlZxvbWXL/9vbTT+11MzVEJDMZKptV68jp/+I86OTtDaGhOKOjSHYhLcLbJWstGb3ELbZkOMLQoV8LsSV1VvqMabCkP/LIgWGbsqTq2YnBqhGIiB3dkp0aRrLSMs8nLCnmV2ScKK1zKoQyNCJPt8enImdE4oRtGUvKrVlLyvJqKlXbvrxItDZLJqui3pJuzFe9iEIY1HGEdeEy/x+7kFktoq0Osi27ZkrPNrZT5NPHH5v8TSA/eJ14W1hS1k0tqaZBXkDprAslRT7owYbJ162JYU5Y0ufWeNB1loxiJdOpaEk/GLGAwnizlhwnQi7GThUSh6J7VktezKuO36ktqXJN7JDzE6Li11jUVDQBIgOrLRknm0rDMBaZE5lpF5mlupStVltSnSzILpLUCqMTq0J7Sfcn/apySwxThCFO69SSKm66VDh4ETy9HqqYKT3b2PPnN3/+tT+X/Lj6bwLJ1SQiJRemaDbeJldskgeyboslu/CzdILIB19yoSXHVoUlw79hyD55k5DpJFErZbElu2WWDP0OW6LuQ3DCvIrJPoElxYyLbmUpkXvK9uJVQB5JsqwzqRimIsRS5ZdqNJQUIVtsSR1ynQq+VzUcOc44M8I2cbQyk8MVgRyAKCqzYjyyMbdk1MYnModCb3oS1QLw+6LwiuCp4dQxU7iirZc7d9M9bvC3ysVK0/GYsqTsSgdZlnGqnCyUZPLYWWgxDCtjSdFpsnzGRqJhRpYMI5HZKvQmUiGvjgpLJqc/cjAhHk6M1z8VxfxaUF2GZ070O1RzcrtO/7NYUsyRix7VYevCBUt2ITcbLZnJDNmiGJ7fHWVeCLsboy3mfuzYl3fyn6Gqn6i05bIlnTja4anKDp9Y4kRCpL0aRAi2E22KyMlY+pi48H+deHLGQ0MiEzvdSxUzhdekanvdxZaMZ0OWiUInE3mcrZD6dZZUQylaMh6mmEqRE2H+EkuGdKyypEyxdktGM6DCmVpSxkWEPLKL6FYv2YwlQ73WNJ5DrEXVne5IjKHWkuLY1GRGlgzuS3uNN0RR8bt1GT0H4/yMO53vWJRPLCnyY8qS6tj8tuD7aMukJeWA5QTLFMxZMsnDeN7Eq/S0JaP0a06vmcJrUrW9bmzJ4Vnyspu2rlPTyaJRZSejlrFkFHzf+JwlDwNVWZlbDPpVVKZ6KD9tyTSkMknUoTu9CnRMxs50D2G37HOMzPaW9O3qMk4PeBP8qh0bFsN2spQcuzqOakuK9t04L8KSaa/ZDTp542iKlPGZm1jShVLjcFQ7fsixJUP7R7BkSCInxr+v49TwQluRJXXAoqOeIFoBmXAXmSm8JlXb657IkslCDjJIgz82PpZxqjVZUlshpFfUvZSCSsmoydSSuTQQqyW2pFypmbDJZJbHLSORWlImcnwdI48wPnSdpqKEznyxttakXoKfO7nW5aMcmZwmdbAipnHj8dLTlhxDKErEiZEcr0xeFw80Z8n4klImjHaXKhaVVO3XWtK3kVhy7F1ZcswnlXyDJeWLZqMlCymTpl8TMxXWpGp73ciS0WbdbCZT/aQ6vVEVkys7dDiWTIPvS8l/006jKp2TS1J1L9eJTPWoyZAYYcy5F8vQRMaSYlsSNt+eipmcgSpLRg1nz9F8J7JMmtVqEa5KvQQ/d3Kti4NQI9PzEUslP24ZF1/PBUH4KVQjkk3ExxsFd9aScRrNWlJtr7Kkr9JqSX146tosRCq2V2jLX3fEI4+OZzplcjUbmKkw297wa9y5X+RekObpge+fJxk1mVNRHiSrbcKSst9M8F38b9ppPGynWtPdh9rpSg2m8AVqLZkZm1jUThXXZdRByFLKkvqi0w87P1fxspexMG9JtfDCqOWajht3smgXyklLRms1amMio0PfOp5y+OMAVBrlrriTjrTqkuHlLOm1pas6OUq/VsL6krFxummXdCFruZAP+amqSZRczQZmKsy393L3aXHdiSpLLCkqtlgy0286BmmDekvm1nqlJTu1oqstmdmerIJEXbKPTOO+briimzCqHkea8zLaaWR8S+oEdjPCYYw/y0CLYmkYRY6INR03HntMWVKNYmKAyT7ZYty6iPMYSp0eLkqYDSwp61RaMp918pJRRDTNGDeWiVoTQ5vM3ALnsGT3/PO3xXUnqiSn/8mzfNvzlhzviUQNpwFvsKTLVPFJGw89KiI70CMKeROSqkDJknKsLlMmHlgy3mEUbZZM5tBlfsx3eVRLRgtXT2jGVVn1JY1nLRkORveZG2C6z+npiqauzpLpYWxiSZXewXmpJVVr0djH9A7t54ttbcnsycZMjVW7t657fEtm28/ZKsnPWUsm57wzlhT9JlvCq2zoOT2OtKV4Q9TyxFJIx67He9WWVMWqLJnLnrNbMmm+ypKTi2nMdpep4kI1Vb3Rkr7URFgSS0YDx5Klltx0XE9syWhLPOps4ufHnfx4uKap8WO273zL+cOet+RQIBZgdnQVliweUHKevwmpJfNjKVtyKlSu0pKtY8507p9kzLjUkvnOxd5U0FOWDHckS21vYcnkNbueV2LJqcNMzkJcPiQ1lkz2TllSZ0mpl8n5yQ2xvLumiaTE1GFP1y9bMlvTuCVnlsiMJbt8C0eyZE2YynmSsWSsvKn2p0cyaclQdBNLhhWHJWuqZsOTq6ZeAbvJEE5adl5iJaEVJFTfwUIqLNmmh2GrPLgWS2Ze6S7SksWLB1HrCJasCtNaS1b1PS3W5ABdTZCx5CZ1seT2lDvBknPj0W3FW/r/1F0aE5aMhqNqtgykwZIVfeixV1gyWy4XgTpehyWnq12oJQ3QYsnidBi2pG6/tma9JfUm103mX23XFTsr23fTWVpTu2TJ3M6ZV2QsuU3dZe1mbrw1WXLSFcUSV2HJPDWWTKrkS9VaMjRQOcYqTmHJTLV1lixywZbMvZ5MF3MT5VZYcusal2XJjKfOacmGjq2i3sCv8tf0a8aFWrKuzCu1ZPJW6uks2RiBqe63qHGlllzQdEUJLCl3GrVka7t1lpw44zy+JatLY8l891vUsGjJhi5Pa8l5sGR9A5dkyakrjKu0ZDyMlZacWxRYcmvWWrK9h9NWPznZDF52EK/Skseb70ZLVgZ/tnZmGFMHX2ivtnVZeOoVB0uu7XJ7S67k4ixZvXG+qcaFasSSja3rbWauHdZZslBnkbkWWXK7j9Fhyfg5llzFcSy5vOulnD7uVZeeJ+PElmxqrjYxzviSc+WW3OrlZyusrJpasOS6Hq3M90rDbGzJqAkseVqw5MZgyXU9Wpnvq7Dk+q6Wcl2WTLAwBom18cyx5Xix5BnBkmvAkifF2njmwJLrejQz32YGkoIlz42FMUisjWcOLLmuRzPzbWYgGbDkmbEwBom18cyBJdf1aGa+zQwkA5Y8MxbGAIu4cEsaw3IAsOSZsTAGWASW3BLLAcCSZ8bCGGARWHJLriAAWPJYWBgDLAJLbsmrD8AqsCTYBEtuyasPwCqu3JJwsWDJLXn1AVgFlgSbYMktefUBWAWWBJtgyS159QFYBZYEm2DJLXn1AVgFlgSbYMktefUBWAWWBJtgSbAClgSbYEmwApYEm2BJsAKWBJtgSbAClgSbYEmwApYEm2BJsAKWBJtgSbAClgSbYEmwApYEm2BJsAKWBJtgSbAClgSbYEmwQp0lH979eHDudtOmAUpgSbBClSWff/62++/pw/2WTQOUwJJghTpLfrnfnU3mLfn03vW8TfeRmbACLAlWqLzidm++PWavuF/uDlsf3/1obBqgBJYEK6x992Z3mqkeW+oCTIMlwQprLcm5JBwHLAlWWP0e9/Nn7kvCEcCSYAXe4wabYEmwwur3uBc3DVACS4IV1r7HzSeB4DhgSbAC796ATbAkWIFPAoFNsCRYoc6SL3fu3T9+/pYpwLkkHAcsCVaosuTL3aenjz8yIuz4JBAcCSwJVqh9j3tnycxF9ZqmAUpgSbBCw7nkQ/ZcMlNnZO3Y4DWDJcEK1fclnctLkk8CwVHAkmAFPgkENtkyfUhFWAOfBAKbYEmwQp0lH6euqjmXhCOBJcEKde9xf57+yhs+CQRHAUuCFWo/CbR90wAlsCRYoe6K+/un7ZsGKIElwQqVV9yT9yWXNw1QAkuCFda+x32kuvDqwZJghYb7ktm7k8NpZu5Ek9SEFWBJsEKFJb0Is79883I3dc+S1IQVYEmwwvr3uJ+zf1FtvmmAElgSrMB9SbAJlgQrrP3dm+VNA5TAkmCF2m+a3b5pgBJYEqzA796AUTbMH1IR1lD5TbP87g2cGiwJRmj5JBD3JeGEYEkwAu9xg1GwJBgBS4JRsCQYoeWvXTRecpOasAYsCUZo+MtpDzf5b+Re2DRAESwJRmj6axd/a/pEEKkJa8CSYITa7+Pe/fvw7u8fOZeEU4ElwQiV7958d87dlL7+pr1pgCJYEozAe9xgFCwJRsCSYBQsCUao+d2bL3/je2/g5GBJMALnkmAULAlG4G8CgVGwJBih7pNAX/n7knBqsCQYge/jBqNgSTAC9yXBKFgSjIAlwShYEoxQZ8mXu/53b7ZtGqAIlgQjNP0ed8tvcZOasA4sCUZo+ptAvHsDpwNLghGa/r7kpk0DFMGSYAS+HQyMksufhTlFKsIaeI8bjIIlwQhYEoyCJcEIWBKMgiXBCFgSjIIlwQhYEoyCJcEIWBKM4vw/0baFTQEsBEuCUZZaMlOGVIQ1YEkwykJLOiwJG4MlwSgbWNJFjwBLwJJglKIlXX5zhyVhe7AkGKVsSZfd3GFJ2B4sCUbJWNJhSTgDWBKM0uePm7SkTC+HJeGYYEkwSoUlnXzSpU+wJGwBlgSjrLekw5KwBVgSjIIlwQhYEowyYUk37MSScCqwJBil192cJeWTsRaWhI3BkmCUKUu6cWf42asTS8IRWG3Jp/dT34lDasIami25L44lYXPWWvLl7nb/+Jh+WTepCWvIWXL43+hCb8lwGqksGW5cAixnrSXHL+nOfFk3qQlrwJJgBM4lwSijJV28IbgQS8IpWH1fcvi2bu5LwsbUWFIbEkvCUeA9bjDKvCVdV7SkeFfn5IOHawJLglGmLTlunrSk/2CQeg6wDD4JBEZJP9iDJeEs8O4NGMXFitOWlHcntSXDr+RgSdiCI3wSyI2sHBq8brwlnXg+ZUn/Rg6WhM3hXBKMMlgyvFEtPkAZvYfTFSzpsCSshE8CgVEaLSnPKMVty74WlzWwCt7jBqOULLl/Pm1Jsc+55Dd4ANrAkmCUJZYMdyyxJGzGFu/e9Bfd6W1JLAmraLNkF1vSYUnYiA0suX97++mn9roABeRHI9V72uN+bUlZqRtvRmJJ2IANLPn08Qd/Ewg2R1jS1VvS7xPX3lgSVrHakp/f/PnX/lzyI58Egk2RH43EknBG1r9783LnbrpHPgkEGyMsmb/iPmycsmSHJWEjeI8bjIIlwQhYEoyyypLDdtkGwEKwJBglsmRyE1J9TlJvlL/7LbYCLAJLglGylpT7RaloI5aELcGSYJRwrd2ll9tRqfA0+0gqwhqwJBgFS4IRsCQYBUuCEbAkGEUJrtaSujKWhC3AkmCU1JLZUjWWBFgDlgSjYEkwApYEo1RasqYRgDVgSTBK9Ds1WBLOBZYEo2BJMAKWBKNgSTAClgSjYEkwApYEo9RZsqURgEVgSTDKJpYEWA+WhEuAPxEJ5wNLwiWAJeF8YEm4CMgmOBtYEi4CsgnOBpaEi4BsgrOBJeEiIJvgbGBJuAjIJjgbWBIuArIJzgaWhIuAbIKzgSXhIiCb4GxgSQCAElgSAKAElgQAKIElAQBKYEkAgBJYEgCgBJYEACiBJQEASmBJAIASWBIAoASWBAAogSUBAEpgSQCAElgSAKAElgQAKIElAQBKYEkAgBJYEgCgBJYEACiBJQEASmBJAIASWBIAoASWBAAogSUBAEpgSQCAElgSAKAElgQAKIElAQBKYEkAgBKrLfn03vW8vV9QFwDAPGst+XJ3u398fPejuS4AgH3WWvL5y7167OuMrBwaAIABOJcEACix+r7k82fuSwLAFcN73AAAJbAkAEAJLAkAUAJLAgCUwJIAACWwJABACSwJAFDimJYEALgCjmfJFqGeppurgXi1QbyaIFxtYEmTEK82iFcThKsNLGkS4tUG8WqCcLWBJU1CvNogXk0QrjawpEmIVxvEqwnC1QaWNAnxaoN4NUG42sCSJiFebRCvJghXG8QLAKAElgQAKIElAQBKYEkAgBJYEgCgBJYEACiBJQEASmBJAIASWBIAoASWBAAocQpLPn92736coJ+L5+m9c7c+XoRtnpc74lXNy517841wLeAEluwz+eHm+P1cPCNH5nwAAAZQSURBVM8/f+uefv9tiBdhq+Bh96pCvCr5fts9vvtBuNo5gSWfv9x3Tx/uj9/RpfPYJ+332yFehG2epz/88bYjXnX0Aeo6wrWAE1jy6eOP/WkSVLAL1BAvwjbLy9c/786IiFcdTx//s7/iJlztnMCSu7N85qOSl7tPY7wI2ywPn/rrRuJVx9P7/SsK4WqHc0lLPH/+1PFiX8suQi+cS1aj40S4GuC+pCH6V3tuHFXzsP8m5U/Eq47nX/ZeJFztnOQ97k+8m1bDQZJjvAhbBf25JPGq5Pvt4fSbcLXC5yXtcDg3uuUDbfXweckGdgF6e0+4FsDv3gAAlMCSAAAlsCQAQAksCQBQAksCAJTAkgAAJbAkAEAJLAkAUAJLAgCUwJIAACWwJABACSwJAFACSwIAlMCSAAAlsCQAQAksCQBQAksCAJTAkgAAJbAkAEAJLAkAUAJLXisvd+5fP9ynXyb66Nz4tVAvX397v/+y1pZ2nw5VnnJtjw32X0Ilf97zsP/qs92wet79fb/zzbdxQ/xVVYfGZzo7lBl29gd24ysOxZ8/70dw+HrKvqQc07BzHJqsuv+qal/4aRzs/osIdz31/9wcSu2/oKx7+vj3UAauDCx5rWhbeB56LXw/KGm3tL0RGtvVP/l9hwa7h1378udueHz+/Gms5ys/ffyR+2LoePjTnQ2WfNwdWP/1qari8+fbfc9P79/eB58OYxp37sPRPxFVH//909hIXz10/rDb/tDv7H94HH/Y/cOXW18vWPJK2Z0nvfntYIXDN4weVvHBiLvzn71YbvYb+2d/+OPb+/BNpL/707f9lv4canf69/W/dudzj8M552CDJ9l2fx63f7gJopE/9x1/8U+0JR/9+Z9sa/i5srPdf+Mp3Q/V63he+PThrzfCkvqk8fDs8Z2o+vL1v3/50cn2x7j232j99bf+n29jqZ3md8+kJfvgfzuMc9h7tHmGE4Alr5XD4u7X7nfx/fSP8sL2++1BWL//tr8i3ZXrd/cPb/ZbeqXuBXSzu+a86WL/hLZ7BfZdDA0eTtDEz77jvcu0Jb/7S13VVn1n4UDH4w4VX+6Gs+YP999v43PJcefjPjhel/2/O7d9H88t9bnkrvfnX/75630/ikOp3oHezl03HOXju3/sxzns3WhS4SxgyWvFy6N33eFMrhuNcKA/AdrfTDv4oC+zK9s/iFOj3dPDadO34Tx0X+WmU20P1+y+wXc/1M+iY+/Ecef+PMvfCgxtifuSM531J2wf7r2J/MbhgPf3Cvvav/zw9yXHl4rDzsNLiD/m/t/dVfTjjR9jJ2r1xX7qDf1TN5TqH3b/iTLytH3YC5cMlrxWgiU/i3cV5GmNOAHanz99OOhRXkB+73UTWVKe3o1t7xTxxp9RPfadyZ93rdwcLJmeS+4HdLCkbis9l8x2Js8l9zv8xu/7N3O6w7ny3nzjHUz5FstuZ3ouuX9H6W0oLK+mH24fdmeKn3bmG0rtRvLPr99kmSHI4zj/yQX3hYMlr5VgyS9hiYf7kt3+9E5aMj2XHN7RKFkytL27pB4b7N8hkj/vO564L7lX1MGSqq2cJbOdqfuS6rJ5bH24Nt+/Jy7HJHf+X//qMBzgTr+95oYr+gd/T3fo+uYvO/X99JfhQrq/5P71f/Q7UOHHx3eHu5gL5xBsgCWvFXVfMtyOFO9x+ztvw7rW9yWHs8vduVbBkkOdvtru/2OD/Y1M+bPvOPMe9/db36Zqa+K+ZNqZf4+7P+l7fKMtuX8be1Rn/0a3HNO4s7/zuDtP7e/M3nT798kfDi8ivrC05POf9ifbf7gfSw3veUf3JZ8+/PUwzu6h7ZNWYA8sea0ESx7ecfUnb8Ottg//Ky4Tx0ve4T3ufxmuuB+c+90fb0uWPLQdrszH24n/Jn4eJPF4+FCiui/p/uNraFO2tTNN9j3uXGfDGWLfoj/vGw+sv0r3B//w9l6Nadi5P863f+1l9n3/6dGXXw/3FX8bCw+D3Y/+oNidT8dS3/pXEn9At2GghwM57IVLBktCijx3AnjtYEnQ9O9J8BskAAEsCQBQAksCAJTAkgAAJbAkAEAJLAkAUAJLAgCUwJIAACWwJABACSwJAFACSwIAlMCSAAAlsCQAQAksCQBQAksCAJTAkgAAJbAkAECJ/we79Y4WWkef2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19460" name="AutoShape 2" descr="data:image/png;base64,iVBORw0KGgoAAAANSUhEUgAAA0UAAAELCAMAAAAhlN2yAAAAz1BMVEUAAAAAADoAAGYAOjoAOpAAZpAAZrY6AAA6ADo6AGY6OgA6Ojo6OmY6OpA6ZmY6ZrY6kNtmAABmADpmAGZmOjpmOmZmOpBmZjpmZmZmZrZmkNtmtrZmtttmtv+QOgCQOjqQOmaQZjqQZmaQZpCQkDqQkGaQkLaQkNuQtpCQ27aQ29uQ2/+ZmZm2ZgC2Zjq2Zma2kDq2tma225C2/7a2///bkDrbkGbbkJDbtmbb27bb2//b/7bb/9vb////AAD/tmb/tpD/25D//7b//9v///+bKtcWAAAACXBIWXMAAAc6AAAHOgGqxcQdAAAUjElEQVR4nO2dCZvbthGGuXZqt0lby01zOI0ap26atotdN+3K6RFb2V3+/99UghQlHIPBJYoj6nsfyytxcAxIfMQAJKWmBQDU0cztAABnD1QEQC1QEQC1QEUA1AIVAVALVARALVARALVARQDUAhUBUAtUBEAtUBEAtUBFANQCFQFQC1QEQC1QEQC1QEUA1AIVAVALVARALVARALVARQDUAhUBUAtUBEAtUBEAtUBFANQCFQFQC1QEQC1QEQC1QEUA1AIVAVALVARALZSKbpqOZyd3BYAzhVDRw+fv2/bx9d3pnQHgLIGKAKglIaJrAAAGRSoq06eqMi/dLtw9NJ8hSUVuRAcVTWAX7h6az3BKFQGwTE4Z0QGwTLJVRE+mkljymF5vF+4ems+AeZEUu3D3jmQPdh0Z7hXaMS8CBZT2gOI4RjaYF4F8ysWwzK6TOhZtmmbNJUkBIY3g6rPsiugBafmDqSQ1L9ueqKL/vWrbt5gXTWkX7p5pV1TipPwKKsK8CPSQKpo4p2jS5kX3z6+ub1ZsEnAxqDZ+6g5mvWAV5SehWE5IM4VduHsHu6JTp0V0wWTTud9MXH4LFcmxC3dvbw+tEkyrooZa0EjKv1tPXIyKwBKIrLXF8pZGdKV9TsXkdwygIpBDs1PBqVVUOKFSFbrNABGdFLtw9wb7/nJrWUTH9OnY3gmvkQfzN8oYNxcT0S2hG01nF+7eri825qfs/Mzq3vFVZCt+MSoCZ48i3mVmL40F8/OFFX9soCIQxDvOinybTNKgEMyZm1F5byYDEZ0Uuzz37HtOnY7sJU8on1MRn11FByMmxFxWRHd23eik9oLsTcReXb6yZWMmOSMVJY1kp1dRv36I14yvRk+3u06uaT9MVI8aXk2CL1O3d3QmN8/pjkm+ijAvmpku1tIHTh8HpT58+KA/fDh6LWqsy/rsfkh/1kj5pUyYU5FvpwERnRT7zpz0SLV9Pf7DqCVWTPnujR4Np1o3pDrIKLV8xSVks6vxH5skuEEluVdhh4qk2N0z/wH/dkqqKC0femAqvR1TWe/csEXt/6aNFFBRfhJQSGMerkZ3Xl9Y3BH9YGhpiPhKH+92ZRtRUXKBh+TJflVGdJOHdFDRLHBxm9HLDtMfN1GEDzv59ANIU9aJ7GmQd1PnQUWpndRVUVjeznbl/M2ojMt4vG6MiG4OO9V/DufbfadRjWPhKiK2WssC2e7bG7xHE1wVRcv3tWCupFtDsLN7VGvvGLJ47jOpdP9yGIeYiA4q2hP69g+zPyrCxFQU62KVKgp1071v+SrazbaIaZ8zek6joiNebkNENwfBuYQx7Ch3K/0ptcKjZ3FVNMB0DeW+Gf5647Ly+ryXM4F4RJc4oUvp7Pg+uiOTtG9CB3Dfv6y7Bo6gooJM0RzK+59bYgyqyL5Dwo9f46Nw2Dk2Y5qKktZmUr+PrvC7UXMGTUkRV7Gd2enW4OKHd2bI4pRine9DbvDuxbsMGxJR5TsqGpxsvOv4Y1sOBi9i7W+U2KX2jX6sm+C+99HPqvxKqHJTLodNqyJ7kUmSikITk+ryw/smpKLDFwMEAyNDYcEFt9jenUZFB20rd5NuhernPcqe1BBC0YsX+m4m8kaJyVQUjpr9nEeYFxVHdIELHgUlHZfJvi862ln7RK11VBplbA9m2KUtdTw3Y7wd/gg5ykN5F6r2iwhmMts/60+ogyeHdPGITtGb/VQJdU6rotj5c7YvP3dXgY5XcHin293IOjXHTnem5Eo9y2xxpoqs7ra/UGVW3zgCSR4bY3EXtUeiA+kMKiqO6Ow9QQyq5qEdJRct7Aj2wAhfXT6z040LLn6Ao1j9GRmSlBaw8yliZ28+omutR7r5jk22JFwffdHsUBf1TVl+aRH3AzsnZce3E6vI8ZFqiKei8PB0RBWR56GJVeReYbTOMIqPBY+jIqMKax+T99mlqcgINTO+MI7a/cGzmqUSakxplF9etopo9xWRkmLSiM4faHy7tzf9VZ7jkzaaO6Q8eMWUexgL7A6x/8Q5RIY3BfgzlsB5K6Ue2+eMUDM5mGpb99Yj+m4oa9p1yOtvcCdnh/1Kup8wDNFexVTU7ILeIz0FdtInqeqe4qput3L+Fvha++SZboMuozF8UFS7UnxUEz8JNz6cxx2D0R47NiqSn2tv0vGKq6gwolPOJ0WalfV5+ER+oaXvKmPn8it3Q1L5xK7y8htN8K3Krtfxgo+I+LLbiMmw+wvJdNF+aeQWxdmD+RWRmsiuiPvsiHuDdu8MAzG69mZlzMOV84dSgnmI2OZNOS/iVUR36nFnBW/XTKuOzV+qosgZh72yoIwdQP7hq1fxQ5l1krH3RrGKFGsP5k9UkXUQvaPnfDCdCZyDrT3ontL8xRf72lW9isrmRW69KhS6Uie0qpVo5YbJ8YrjZToy7c9sxL3HYRXRg1CiD1mJM0p0FZR2gXxMVOgPpSIK+iAGxz/2fGR9UaqrJnKct9dUMx0N9L/7F9EkrhduwdaU1twX3gU5Knsq1JJNwK+cL0K3j/x4U4Y1PrkHKGASpSKnXOpKD1NCsYqqGjJm9s60zE5yvxqZUFE4NjmOih5e6rHoSWZE5w/aximPWCRyzlApYz5h39+2ZVisLbYWUstXrR05E1fllV+BVbYbOjmHjm+eip7AMyM6O07Z+0as4YXLp84hSfUTwXFWdiIS2O/aQEHOfrYkYh4dusKjRHRaR88iSVwjtaP2B81Zvhx3gbKTu9l5drvHj0msKw7uE9lp5Q/7mT47jedvRg9W+6x0qSe8CVRkluj6lra4wx4uLnGliqhngMejHyonV0Xuh2OoKD0J86sC7bj7QvswOKRmoJy/vU+Ee3lVELveLj5wI6W7RbmFZDlQtEOYMkMrVqmU341UmjGWP+WWMme3q9bdC9776H45uopiv3ATuKpK9pKCXkPtEfsO6mAN8QUJfuAIT0a9E99hc3ITY6fDAswuV6LSk90Zm1N0QhpnV3rnEuct8TFea62Kwkek3xTag9SKfThQ5R+5bt13irC7qbgLNsoohirF3hhohx83KOa4eWXkf8Vu1G4tJBdEjFnDeuSEVeB+qd1uqRnvBw9hZOdPoaLhei6xmc1MXY+xOrYTGZPFk70yTUXMZdW9CqhwkazQwgxxHeHkqCiWgDfPodKs+qct3onWfElbvYNY/Tu9itqsNeSxUOph49DAFZpFUr3Si6LoDOFzcfb0wbbbFw/DRzNW5rEDutOWL4lw7wwuUfI7ZyIVlUS+VI7wdbfIcOCMzrFoyyuUXpAoUhF1A/WYLqPnRu9AqmSqJ64EEuyd4ctls6go6dGpFLM/uDgXoS07qyJae4cgzcy/X0tVxvWgiIpCA54VBtoHMPly1fT2nCcbprCftPnBeVlwH/DnsKlURHpSYHZUxC0oh27U41V0UMbBPiiHuq5Hzq08fxgVhZ7/FN/LF6WifLscFZVgxFjeaHsYObzExier4wdVtE/QWLdYkInjoQ85JhLk7MgT7nTgk3SnQWLy5CTHwuiDwRkfddNPa6vI0Yqfzi2Lc+d4KgLnAt8vpEd0xvSGmNM0w5NiuztwIipSjIoO0Rx/0SgQFdqeBt6ed0hz4REdby9SUcWzi4w99twkZW+Msj27st+HylfGK1p/pJya9uF1zq98FZ0yRFfO36AjgZ/5UdQHNx29vTytIt+CpSJ9XrTvhvHeyC8FqHAZE1z8VN4bsGDEz4vsleis/JZwuN96Jxcn6PIZN0wDdWdqWfMvxS7cvQnmRTOoSBW0M1VF5PcChsqP3LJqlWiXueRuVG8X7p4cFRXCzGjiOZXxIVhGRnsSb20arzohoLsIoKJM0tuu2O9QAQtCfkQXvU4Tzm8/eUCsRybVX27P+uVQ0SHL9Hbh7smJ6C5ORVmPsYnuJtPbhbsnR0WllMdilnAQXoGJSFPRvL/rWq4i/qosAMchSUXlv+tqUTqmm098Z+XPmpfMbRfuHprPcA4qyrkqSmVMq35uu3D30HyGc4joEIsB2ZyDirAuAGRzFhHdRdiFu4fmM0BFUuzC3UPzGc4iogNANNkqOuLvuuKF12JecRUhojuBXbh7aD4D5kVS7MLdQ/MZaBXdrDfmr35hXgQAA6mih1fd6PP27rBt0/z2ebNmMgFwwQTGomZ9Y4xFnaZur9u3iOimtAt3D81nSJ8XQUXT2oW7h+YzpM2LNqtu24rJBMAFkzYvimYC4IJJmhfFMyWx5DG93i7cPTSf4Qy+d+FC7MLdQ/MZaBV1s6Lt8cciAJZJaF70qsW8CIA0QmNR06z8xOFMSSx5TK+3C3cPzWfAvEiKXbh7aD4DHdG97MaiJ4joAEgCKgKglsDqQttOsLqw5DG93i7cPTSfgVLRVj8H0Xz0PlyiKnpN8LuuS7Ljdc4vX1f9WJQlPQAumHP4tnsAZHPK1QV/3MsxL90u3D00n4FSUS8iqOjEduHuofkMiOgAqCUc0TXGFy1EMwFwwZAqenzzvnv99DoU0yGim8Au3D00n4Eeiz5/r79+LnjdFSqawC7cPTSfgZ4X6euua+MJI3wfHQBhyDW63z+31+iO9N2oACwTfMOwFLtw99B8hvDdqCbHieiWvB/r7cLdQ/MZ0u5dwLwIgDCnjOgAWCbMGt1hE+ZFJ7ALdw/NZ+CuFx22YV40vV24e2g+A3PvgvGUHn6REi+82JenIu+ebsyLAGDA9SIpduHuofkM2b8xHkqSwJL3Y71duHtoPkOaijZdfIeIDgCa1Iju4Xd/h4oAIEmeFz1+82vMi6a0C3cPzWdIjOi6OdH9r6CiKe3C3UPzGfC9CwDUAhUBUAt+eUWKXbh7aD4DVCTFLtw9NJ8BER0AtUBFANSCiE6KXbh7aD4DVCTFLtw9NJ8BER0AtUBFANRSpKLC5wHxi5Rl+w2vM3jlqwjzognswt1D8xkQ0QFQC1QEQC1Y6ZZiF+4ems8AFUmxC3cPzWdARAdALVARALUgopNiF+4ems8AFUmxC3cPzWc45bc6ArBM8PtFANSC7+mWYhfuHprPgO/plmIX7h6az4B5EQC1YF4EQC2YF0mxC3cPzWfAvEiKXbh7aD5Dtorwu6544eW/4irCvAgABsyLpNiFu4fmM2BeJMUu3D00nwFPRgBQS1pE91KPRU8wLwKAIm0sMuZEoSQJLHlMr7cLdw/NZ8DzRVLswt1D8xkwLwKgFqgIgFoQ0UmxC3cPzWeAiqTYhbuH5jMgogOgFqgIgFoQ0UmxC3cPzWeAiqTYhbuH5jMgogOgFqgIgFrwu65i7Hid8ytfRZgXTWAX7h6az4CIDoBaoCIAasFKtxS7cPfQfAaoSIpduHtoPgMiOgBqgYoAqAURnRS7cPfQfAaoSIpduHtoPgMiOgBqgYoAqAURnRS7cPfQfAaoSIpduHtoPgMiOgBqgYoAqAW/vCLFLtw9NJ8BvwImxS7cPTSfIVtF+F1XvPDyX3EVHSmiA2CZYKVbil24e2g+A1QkxS7cPTSfASvdANQCFQFQCyI6KXbh7qH5DGUqKkNVmZduF+4ems9RoqJkRZ6UueNMNP+Cq3eBis6zfjRfElDRedaP5ksCKjrP+tF8SQhzB4AzBCoCoBaoCIBaoCIAaoGKAKilVEUPL5v1UR3J4f751fWsDjy+vpux/vvnzXrO5nf1r+ar/+FV3/lmPf4upSrarPtHYufh9nr7bFYHtk/uZqz/9nre/b9ZP775x1z13z9/1jd+NgcoSlX09k7/m43tek4HHt/86W6++h+/+fjqetb9fzNn/d1YpCv/ct4OaHOeKtrtybkc0BqeU0XXD6/mbP7N+vH1fJ14SSqaNaB6+PRu3pCmaeaMKG87Fc3Z/Nvrx2++mK3+TkWLiehmndzddL143tnl23lXF+ZdXMHqggtWugGoBSoCoBaoCIBaoCIAaoGKAKgFKgKgFqgIgFqgIgBqgYoAqAUqAqAWqAiAWqCiENvmk9V2tf+42f0w2o9/bpqrazZfl3JrZv3xh27Tk7v9311pj3/UKbt3zap993Fj/PDaZk0VY6dxK125mzbubWZbJ4mX5/4rKt+QzSsNGEBFAR5eXn3X9WF95+e260H3L7qetNr2z6d1H7afPPlnf0/o1Rfr7n2nrPW7L66+0/1Sp263Y9ZOcY9v/q1VsR7/avMz/XxB+/jm/dA9uzf6/S7H3152UiOK6dNsdFUf67sxD1VrZ//aJXt3ff9Vt6nL3BeiTf3HwbXtSufr0+jzgJvn/vnTr7rC/zDk60T7RbPu69bZuq0/9CcPfRNol/27FXRlABWF2K51H7691vo5nIsfvt/0Klq12rJZP/5x3Z+st6tOY88eXvWDiO56Q9bb68f/Pny/7ceg8W87PK3albtTRafG7/v3Y47dWOQW06fpq1rr16Fq7axO1iti1Ze/K2QYywbXhnw6jTYTefqCVkM+nUnXq5s6VDdk2qx7b/7z+U+vxTzdMz9QUYhBRTe7IGpU0c/Xm6F7669e0M/K6S7WPyvwrtvYq2gcRHRW/RUJP+vBrBt5dn+7QO6jbw0VrftS+/djjs2aLKYdxqumV4JZdZfwa+3OXhFDIdrUfxxcGxSkX9rs5una0xtWQz6d6eGzz+7GbP3Wdf90Zl/623+9mum4SAQqCjGORcOn+990HX6le9Fm6N67saiTRff+7d3WV5HOets/ltptevj0bvzb+hFd1zeHsWh8BI8spk8zVKW79aHqcVzZrHeDz1CINnkq0mm0mcizXekcQ75x1NFj0ZBtyKQfkPtWl/6lNxG7YKCiEIOK+vO57tD96sL267+0o4p2z8p9orvypnn6wlORztq9uix60+YXu7/D0NYPcbuIrulM+3FGn+i39rxoLGaX/mkfhZlV60qH6dPTw1i07eY3T194KtJpdmORm0fPi7ocfT69mHF1vZsX6WzdPLArs384Tme//yW3wnJpQEWV3M7Xm6at+h1kkgxUVMM2uPR8/lVDRelARQDUAhUBUAtUBEAtUBEAtUBFANQCFQFQC1QEQC1QEQC1/B9kZJpkrJvi5wAAAABJRU5ErkJgg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grpSp>
        <p:nvGrpSpPr>
          <p:cNvPr id="19461" name="Group 8"/>
          <p:cNvGrpSpPr>
            <a:grpSpLocks/>
          </p:cNvGrpSpPr>
          <p:nvPr/>
        </p:nvGrpSpPr>
        <p:grpSpPr bwMode="auto">
          <a:xfrm>
            <a:off x="304800" y="2286000"/>
            <a:ext cx="8494713" cy="2647950"/>
            <a:chOff x="323850" y="2105025"/>
            <a:chExt cx="8494713" cy="2647950"/>
          </a:xfrm>
        </p:grpSpPr>
        <p:pic>
          <p:nvPicPr>
            <p:cNvPr id="19463" name="Picture 3"/>
            <p:cNvPicPr>
              <a:picLocks noChangeAspect="1" noChangeArrowheads="1"/>
            </p:cNvPicPr>
            <p:nvPr/>
          </p:nvPicPr>
          <p:blipFill>
            <a:blip r:embed="rId2"/>
            <a:srcRect/>
            <a:stretch>
              <a:fillRect/>
            </a:stretch>
          </p:blipFill>
          <p:spPr bwMode="auto">
            <a:xfrm>
              <a:off x="323850" y="2105025"/>
              <a:ext cx="8494713" cy="2647950"/>
            </a:xfrm>
            <a:prstGeom prst="rect">
              <a:avLst/>
            </a:prstGeom>
            <a:noFill/>
            <a:ln w="9525">
              <a:noFill/>
              <a:miter lim="800000"/>
              <a:headEnd/>
              <a:tailEnd/>
            </a:ln>
          </p:spPr>
        </p:pic>
        <p:sp>
          <p:nvSpPr>
            <p:cNvPr id="8" name="Oval 7"/>
            <p:cNvSpPr/>
            <p:nvPr/>
          </p:nvSpPr>
          <p:spPr>
            <a:xfrm>
              <a:off x="4343400" y="2286000"/>
              <a:ext cx="914400" cy="914400"/>
            </a:xfrm>
            <a:prstGeom prst="ellipse">
              <a:avLst/>
            </a:prstGeom>
            <a:solidFill>
              <a:schemeClr val="accent1">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9462" name="TextBox 9"/>
          <p:cNvSpPr txBox="1">
            <a:spLocks noChangeArrowheads="1"/>
          </p:cNvSpPr>
          <p:nvPr/>
        </p:nvSpPr>
        <p:spPr bwMode="auto">
          <a:xfrm>
            <a:off x="914400" y="5029200"/>
            <a:ext cx="7620000" cy="646113"/>
          </a:xfrm>
          <a:prstGeom prst="rect">
            <a:avLst/>
          </a:prstGeom>
          <a:noFill/>
          <a:ln w="9525">
            <a:noFill/>
            <a:miter lim="800000"/>
            <a:headEnd/>
            <a:tailEnd/>
          </a:ln>
        </p:spPr>
        <p:txBody>
          <a:bodyPr>
            <a:spAutoFit/>
          </a:bodyPr>
          <a:lstStyle/>
          <a:p>
            <a:r>
              <a:rPr lang="en-US">
                <a:latin typeface="Corbel" pitchFamily="34" charset="0"/>
              </a:rPr>
              <a:t>Blank values from Tangra files are interpolated to the closest valid data as shown above.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fontAlgn="auto">
              <a:spcAft>
                <a:spcPts val="0"/>
              </a:spcAft>
              <a:defRPr/>
            </a:pPr>
            <a:r>
              <a:rPr lang="en-US" sz="3200" dirty="0" smtClean="0">
                <a:solidFill>
                  <a:schemeClr val="tx2">
                    <a:satMod val="200000"/>
                  </a:schemeClr>
                </a:solidFill>
              </a:rPr>
              <a:t>R-OTE Sub-frame timing discussion</a:t>
            </a:r>
            <a:endParaRPr lang="en-US" sz="3200" dirty="0">
              <a:solidFill>
                <a:schemeClr val="tx2">
                  <a:satMod val="200000"/>
                </a:schemeClr>
              </a:solidFill>
            </a:endParaRPr>
          </a:p>
        </p:txBody>
      </p:sp>
      <p:sp>
        <p:nvSpPr>
          <p:cNvPr id="3" name="Content Placeholder 2"/>
          <p:cNvSpPr>
            <a:spLocks noGrp="1"/>
          </p:cNvSpPr>
          <p:nvPr>
            <p:ph idx="1"/>
          </p:nvPr>
        </p:nvSpPr>
        <p:spPr>
          <a:xfrm>
            <a:off x="914400" y="1295400"/>
            <a:ext cx="7772400" cy="4572000"/>
          </a:xfrm>
        </p:spPr>
        <p:txBody>
          <a:bodyPr>
            <a:normAutofit fontScale="92500" lnSpcReduction="20000"/>
          </a:bodyPr>
          <a:lstStyle/>
          <a:p>
            <a:pPr marL="411480" fontAlgn="auto">
              <a:spcAft>
                <a:spcPts val="0"/>
              </a:spcAft>
              <a:buFont typeface="Wingdings"/>
              <a:buChar char=""/>
              <a:defRPr/>
            </a:pPr>
            <a:r>
              <a:rPr lang="en-US" sz="1800" dirty="0" smtClean="0"/>
              <a:t>R-OTE uses AIC (Akaike Information Criteria) to determine precisely when it is statistically valid to interpret a D or R transition value as belonging to an intermediate point rather than 'belonging' to the 'baseline' or the 'event'.</a:t>
            </a:r>
          </a:p>
          <a:p>
            <a:pPr marL="411480" fontAlgn="auto">
              <a:spcAft>
                <a:spcPts val="0"/>
              </a:spcAft>
              <a:buFont typeface="Wingdings"/>
              <a:buNone/>
              <a:defRPr/>
            </a:pPr>
            <a:endParaRPr lang="en-US" sz="1800" dirty="0" smtClean="0"/>
          </a:p>
          <a:p>
            <a:pPr marL="411480" fontAlgn="auto">
              <a:spcAft>
                <a:spcPts val="0"/>
              </a:spcAft>
              <a:buFont typeface="Wingdings"/>
              <a:buChar char=""/>
              <a:defRPr/>
            </a:pPr>
            <a:r>
              <a:rPr lang="en-US" sz="1800" dirty="0" smtClean="0"/>
              <a:t>Introducing an intermediate point adds an adjustable parameter to the  occultation 'model' that is being fitted.  The AIC calculation allows the precise determination of when the intermediate point should be selected instead of the simpler model. When this is the case, then the intermediate value can be used in a sub-frame timing calculation, and fractional D and/or R times become possible. (The AIC decision is made independently at each transition).</a:t>
            </a:r>
          </a:p>
          <a:p>
            <a:pPr marL="411480" fontAlgn="auto">
              <a:spcAft>
                <a:spcPts val="0"/>
              </a:spcAft>
              <a:buFont typeface="Wingdings"/>
              <a:buNone/>
              <a:defRPr/>
            </a:pPr>
            <a:endParaRPr lang="en-US" sz="1800" dirty="0" smtClean="0"/>
          </a:p>
          <a:p>
            <a:pPr marL="411480" fontAlgn="auto">
              <a:spcAft>
                <a:spcPts val="0"/>
              </a:spcAft>
              <a:buFont typeface="Wingdings"/>
              <a:buChar char=""/>
              <a:defRPr/>
            </a:pPr>
            <a:r>
              <a:rPr lang="en-US" sz="1800" dirty="0" smtClean="0"/>
              <a:t>Integer-frame timing is used when the intermediate point belongs to the baseline or event bottom.</a:t>
            </a:r>
          </a:p>
          <a:p>
            <a:pPr marL="411480" fontAlgn="auto">
              <a:spcAft>
                <a:spcPts val="0"/>
              </a:spcAft>
              <a:buFont typeface="Wingdings"/>
              <a:buNone/>
              <a:defRPr/>
            </a:pPr>
            <a:endParaRPr lang="en-US" sz="1800" dirty="0" smtClean="0"/>
          </a:p>
          <a:p>
            <a:pPr marL="411480" fontAlgn="auto">
              <a:spcAft>
                <a:spcPts val="0"/>
              </a:spcAft>
              <a:buFont typeface="Wingdings"/>
              <a:buChar char=""/>
              <a:defRPr/>
            </a:pPr>
            <a:r>
              <a:rPr lang="en-US" sz="1800" dirty="0" smtClean="0"/>
              <a:t>Sub-frame timing  is used when AIC testing indicates the intermediate point is between the baseline and event bottom – within the sub-frame timing band                [as shown in the next slide]</a:t>
            </a:r>
          </a:p>
          <a:p>
            <a:pPr marL="411480" fontAlgn="auto">
              <a:spcAft>
                <a:spcPts val="0"/>
              </a:spcAft>
              <a:buFont typeface="Wingdings"/>
              <a:buChar char=""/>
              <a:defRPr/>
            </a:pPr>
            <a:endParaRPr lang="en-US" sz="1800" dirty="0" smtClean="0"/>
          </a:p>
          <a:p>
            <a:pPr marL="411480" fontAlgn="auto">
              <a:spcAft>
                <a:spcPts val="0"/>
              </a:spcAft>
              <a:buFont typeface="Wingdings"/>
              <a:buChar char=""/>
              <a:defRPr/>
            </a:pPr>
            <a:endParaRPr lang="en-US" sz="1800" dirty="0" smtClean="0"/>
          </a:p>
          <a:p>
            <a:pPr marL="411480" fontAlgn="auto">
              <a:spcAft>
                <a:spcPts val="0"/>
              </a:spcAft>
              <a:buFont typeface="Wingdings"/>
              <a:buChar char=""/>
              <a:defRPr/>
            </a:pPr>
            <a:endParaRPr lang="en-US" sz="1800" dirty="0" smtClean="0"/>
          </a:p>
          <a:p>
            <a:pPr marL="411480" fontAlgn="auto">
              <a:spcAft>
                <a:spcPts val="0"/>
              </a:spcAft>
              <a:buFont typeface="Wingdings"/>
              <a:buChar char=""/>
              <a:defRPr/>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152400"/>
            <a:ext cx="7772400" cy="609600"/>
          </a:xfrm>
        </p:spPr>
        <p:txBody>
          <a:bodyPr/>
          <a:lstStyle/>
          <a:p>
            <a:pPr fontAlgn="auto">
              <a:spcAft>
                <a:spcPts val="0"/>
              </a:spcAft>
              <a:defRPr/>
            </a:pPr>
            <a:r>
              <a:rPr lang="en-US" sz="3200" dirty="0" smtClean="0">
                <a:solidFill>
                  <a:schemeClr val="tx2">
                    <a:satMod val="200000"/>
                  </a:schemeClr>
                </a:solidFill>
              </a:rPr>
              <a:t>R-OTE Sub-frame timing discussion</a:t>
            </a:r>
            <a:endParaRPr lang="en-US" sz="3200" dirty="0">
              <a:solidFill>
                <a:schemeClr val="tx2">
                  <a:satMod val="200000"/>
                </a:schemeClr>
              </a:solidFill>
            </a:endParaRPr>
          </a:p>
        </p:txBody>
      </p:sp>
      <p:pic>
        <p:nvPicPr>
          <p:cNvPr id="21506" name="Picture 6" descr="Sub-frame timing band equal noise symmetry.png"/>
          <p:cNvPicPr>
            <a:picLocks noChangeAspect="1"/>
          </p:cNvPicPr>
          <p:nvPr/>
        </p:nvPicPr>
        <p:blipFill>
          <a:blip r:embed="rId2"/>
          <a:srcRect/>
          <a:stretch>
            <a:fillRect/>
          </a:stretch>
        </p:blipFill>
        <p:spPr bwMode="auto">
          <a:xfrm>
            <a:off x="0" y="838200"/>
            <a:ext cx="9144000" cy="2493963"/>
          </a:xfrm>
          <a:prstGeom prst="rect">
            <a:avLst/>
          </a:prstGeom>
          <a:noFill/>
          <a:ln w="9525">
            <a:noFill/>
            <a:miter lim="800000"/>
            <a:headEnd/>
            <a:tailEnd/>
          </a:ln>
        </p:spPr>
      </p:pic>
      <p:pic>
        <p:nvPicPr>
          <p:cNvPr id="21507" name="Picture 7" descr="Sub-frame timing band unequal noise symmetry.png"/>
          <p:cNvPicPr>
            <a:picLocks noChangeAspect="1"/>
          </p:cNvPicPr>
          <p:nvPr/>
        </p:nvPicPr>
        <p:blipFill>
          <a:blip r:embed="rId3"/>
          <a:srcRect/>
          <a:stretch>
            <a:fillRect/>
          </a:stretch>
        </p:blipFill>
        <p:spPr bwMode="auto">
          <a:xfrm>
            <a:off x="0" y="3810000"/>
            <a:ext cx="9144000" cy="2493963"/>
          </a:xfrm>
          <a:prstGeom prst="rect">
            <a:avLst/>
          </a:prstGeom>
          <a:noFill/>
          <a:ln w="9525">
            <a:noFill/>
            <a:miter lim="800000"/>
            <a:headEnd/>
            <a:tailEnd/>
          </a:ln>
        </p:spPr>
      </p:pic>
      <p:sp>
        <p:nvSpPr>
          <p:cNvPr id="21508" name="TextBox 10"/>
          <p:cNvSpPr txBox="1">
            <a:spLocks noChangeArrowheads="1"/>
          </p:cNvSpPr>
          <p:nvPr/>
        </p:nvSpPr>
        <p:spPr bwMode="auto">
          <a:xfrm>
            <a:off x="1371600" y="3352800"/>
            <a:ext cx="6402388" cy="369888"/>
          </a:xfrm>
          <a:prstGeom prst="rect">
            <a:avLst/>
          </a:prstGeom>
          <a:noFill/>
          <a:ln w="9525">
            <a:noFill/>
            <a:miter lim="800000"/>
            <a:headEnd/>
            <a:tailEnd/>
          </a:ln>
        </p:spPr>
        <p:txBody>
          <a:bodyPr wrap="none">
            <a:spAutoFit/>
          </a:bodyPr>
          <a:lstStyle/>
          <a:p>
            <a:r>
              <a:rPr lang="en-US">
                <a:latin typeface="Corbel" pitchFamily="34" charset="0"/>
              </a:rPr>
              <a:t>Symmetrical noise: Actual D = 200.5  Measured D = 200.37 +/- 0.35</a:t>
            </a:r>
          </a:p>
        </p:txBody>
      </p:sp>
      <p:sp>
        <p:nvSpPr>
          <p:cNvPr id="21509" name="TextBox 11"/>
          <p:cNvSpPr txBox="1">
            <a:spLocks noChangeArrowheads="1"/>
          </p:cNvSpPr>
          <p:nvPr/>
        </p:nvSpPr>
        <p:spPr bwMode="auto">
          <a:xfrm>
            <a:off x="1295400" y="6324600"/>
            <a:ext cx="6559550" cy="369888"/>
          </a:xfrm>
          <a:prstGeom prst="rect">
            <a:avLst/>
          </a:prstGeom>
          <a:noFill/>
          <a:ln w="9525">
            <a:noFill/>
            <a:miter lim="800000"/>
            <a:headEnd/>
            <a:tailEnd/>
          </a:ln>
        </p:spPr>
        <p:txBody>
          <a:bodyPr wrap="none">
            <a:spAutoFit/>
          </a:bodyPr>
          <a:lstStyle/>
          <a:p>
            <a:r>
              <a:rPr lang="en-US">
                <a:latin typeface="Corbel" pitchFamily="34" charset="0"/>
              </a:rPr>
              <a:t>Asymmetrical noise: Actual D = 200.5  Measured D = 200.57 +/- 0.22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7684</TotalTime>
  <Words>880</Words>
  <Application>Microsoft Office PowerPoint</Application>
  <PresentationFormat>On-screen Show (4:3)</PresentationFormat>
  <Paragraphs>75</Paragraphs>
  <Slides>18</Slides>
  <Notes>0</Notes>
  <HiddenSlides>0</HiddenSlides>
  <MMClips>0</MMClips>
  <ScaleCrop>false</ScaleCrop>
  <HeadingPairs>
    <vt:vector size="6" baseType="variant">
      <vt:variant>
        <vt:lpstr>Fonts Used</vt:lpstr>
      </vt:variant>
      <vt:variant>
        <vt:i4>8</vt:i4>
      </vt:variant>
      <vt:variant>
        <vt:lpstr>Design Template</vt:lpstr>
      </vt:variant>
      <vt:variant>
        <vt:i4>12</vt:i4>
      </vt:variant>
      <vt:variant>
        <vt:lpstr>Slide Titles</vt:lpstr>
      </vt:variant>
      <vt:variant>
        <vt:i4>18</vt:i4>
      </vt:variant>
    </vt:vector>
  </HeadingPairs>
  <TitlesOfParts>
    <vt:vector size="38" baseType="lpstr">
      <vt:lpstr>Corbel</vt:lpstr>
      <vt:lpstr>Arial</vt:lpstr>
      <vt:lpstr>Consolas</vt:lpstr>
      <vt:lpstr>Wingdings</vt:lpstr>
      <vt:lpstr>Wingdings 2</vt:lpstr>
      <vt:lpstr>Wingdings 3</vt:lpstr>
      <vt:lpstr>Calibri</vt:lpstr>
      <vt:lpstr>Monaco</vt:lpstr>
      <vt:lpstr>Metro</vt:lpstr>
      <vt:lpstr>Metro</vt:lpstr>
      <vt:lpstr>Metro</vt:lpstr>
      <vt:lpstr>Metro</vt:lpstr>
      <vt:lpstr>Metro</vt:lpstr>
      <vt:lpstr>Metro</vt:lpstr>
      <vt:lpstr>Metro</vt:lpstr>
      <vt:lpstr>Metro</vt:lpstr>
      <vt:lpstr>Metro</vt:lpstr>
      <vt:lpstr>Metro</vt:lpstr>
      <vt:lpstr>Metro</vt:lpstr>
      <vt:lpstr>Metro</vt:lpstr>
      <vt:lpstr>Slide 1</vt:lpstr>
      <vt:lpstr>R-OTE 3..8.2 is an update to R-OTE 3.1.1 released last year at the IOTA Conference.  This presentation will provide information on new features provided in R-OTE 3.8.2.  For a review of all the features of 3.8.2 including those incorporated in 3.1.1, see the presentation PowerPoint and presentation recording from the 2013 Conference.  These files can be found here:  http://www.occultations.org/meetings/NA/2013Meeting/R-OTE%202013%20IOTA%20Conference.pdf  http://www.youtube.com/watch?v=rMo0W0lwvnI  http://www.youtube.com/watch?v=7urp7WYpzJc </vt:lpstr>
      <vt:lpstr>Major Advances Over R-OTE 3.3.1 Released at last year’s Conference</vt:lpstr>
      <vt:lpstr>Major advances (cont.)</vt:lpstr>
      <vt:lpstr>Explanation of Major Advances  Performs time stamp error checking and validation of event frames    </vt:lpstr>
      <vt:lpstr>Explanation of Major Advances  Reports all solutions in both readings and date/time format   </vt:lpstr>
      <vt:lpstr>Explanation of Major Advances  Interpolates Tangra blank-cell data to allow complete processing of Tangra files    </vt:lpstr>
      <vt:lpstr>R-OTE Sub-frame timing discussion</vt:lpstr>
      <vt:lpstr>R-OTE Sub-frame timing discussion</vt:lpstr>
      <vt:lpstr>R-OTE Sub-frame timing discussion</vt:lpstr>
      <vt:lpstr>Sub-frame timing discussion -- Summary</vt:lpstr>
      <vt:lpstr>R-OTE 3.8.2 Special features</vt:lpstr>
      <vt:lpstr>Explanation of Special Features   Gradual-transition-event User selectable confidence intervals supported: 68.3% 90% 95% 99%    </vt:lpstr>
      <vt:lpstr>Explanation of Special features   Fourier filtering of AC voltage interference  </vt:lpstr>
      <vt:lpstr>Explanation of Special features   Fourier filtering of micro-lensing cyclic variation  </vt:lpstr>
      <vt:lpstr>Explanation of Special features   Fourier filtering of Scintillation noise (experimental feature)   </vt:lpstr>
      <vt:lpstr>Who should download R-OTE 3.8.2?</vt:lpstr>
      <vt:lpstr>Future work</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George</dc:creator>
  <cp:lastModifiedBy>BradWTimerson</cp:lastModifiedBy>
  <cp:revision>110</cp:revision>
  <dcterms:created xsi:type="dcterms:W3CDTF">2013-09-28T23:54:55Z</dcterms:created>
  <dcterms:modified xsi:type="dcterms:W3CDTF">2014-07-04T13:20:37Z</dcterms:modified>
</cp:coreProperties>
</file>